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7" r:id="rId14"/>
    <p:sldId id="268" r:id="rId15"/>
    <p:sldId id="269"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Codec Pro ExtraBold" panose="020B0604020202020204" charset="0"/>
      <p:regular r:id="rId21"/>
    </p:embeddedFont>
    <p:embeddedFont>
      <p:font typeface="Montserrat" panose="00000500000000000000" pitchFamily="2" charset="0"/>
      <p:regular r:id="rId22"/>
      <p:bold r:id="rId23"/>
      <p:italic r:id="rId24"/>
      <p:boldItalic r:id="rId25"/>
    </p:embeddedFont>
    <p:embeddedFont>
      <p:font typeface="Montserrat Bold" panose="00000800000000000000" charset="0"/>
      <p:regular r:id="rId26"/>
    </p:embeddedFont>
    <p:embeddedFont>
      <p:font typeface="Montserrat Ultra-Bold" panose="020B0604020202020204" charset="0"/>
      <p:regular r:id="rId27"/>
    </p:embeddedFont>
    <p:embeddedFont>
      <p:font typeface="PT Sans" panose="020B0503020203020204" pitchFamily="34" charset="0"/>
      <p:regular r:id="rId28"/>
      <p:bold r:id="rId29"/>
      <p:italic r:id="rId30"/>
      <p:boldItalic r:id="rId31"/>
    </p:embeddedFont>
    <p:embeddedFont>
      <p:font typeface="PT Sans Bold" panose="020B0703020203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hyperlink" Target="mailto:Info@oppffcu.com" TargetMode="External"/><Relationship Id="rId5" Type="http://schemas.openxmlformats.org/officeDocument/2006/relationships/image" Target="../media/image16.sv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2077"/>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a:alphaModFix amt="53000"/>
            </a:blip>
            <a:srcRect l="8120" r="19661"/>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749051"/>
            <a:ext cx="13659804" cy="6191567"/>
          </a:xfrm>
          <a:prstGeom prst="rect">
            <a:avLst/>
          </a:prstGeom>
        </p:spPr>
        <p:txBody>
          <a:bodyPr lIns="0" tIns="0" rIns="0" bIns="0" rtlCol="0" anchor="t">
            <a:spAutoFit/>
          </a:bodyPr>
          <a:lstStyle/>
          <a:p>
            <a:pPr>
              <a:lnSpc>
                <a:spcPts val="9637"/>
              </a:lnSpc>
            </a:pPr>
            <a:r>
              <a:rPr lang="en-US" sz="10475" dirty="0">
                <a:solidFill>
                  <a:srgbClr val="FFFFFF"/>
                </a:solidFill>
                <a:latin typeface="PT Sans Bold"/>
              </a:rPr>
              <a:t>Building a Foundation for Financial </a:t>
            </a:r>
          </a:p>
          <a:p>
            <a:pPr>
              <a:lnSpc>
                <a:spcPts val="9637"/>
              </a:lnSpc>
            </a:pPr>
            <a:r>
              <a:rPr lang="en-US" sz="10475" dirty="0">
                <a:solidFill>
                  <a:srgbClr val="FFFFFF"/>
                </a:solidFill>
                <a:latin typeface="PT Sans Bold"/>
              </a:rPr>
              <a:t>Freedom</a:t>
            </a:r>
          </a:p>
          <a:p>
            <a:pPr>
              <a:lnSpc>
                <a:spcPts val="9637"/>
              </a:lnSpc>
            </a:pPr>
            <a:endParaRPr lang="en-US" sz="10475" dirty="0">
              <a:solidFill>
                <a:srgbClr val="FFFFFF"/>
              </a:solidFill>
              <a:latin typeface="PT Sans Bold"/>
            </a:endParaRPr>
          </a:p>
          <a:p>
            <a:pPr>
              <a:lnSpc>
                <a:spcPts val="9637"/>
              </a:lnSpc>
            </a:pPr>
            <a:endParaRPr lang="en-US" sz="10475" dirty="0">
              <a:solidFill>
                <a:srgbClr val="FFFFFF"/>
              </a:solidFill>
              <a:latin typeface="PT Sans Bold"/>
            </a:endParaRPr>
          </a:p>
        </p:txBody>
      </p:sp>
      <p:sp>
        <p:nvSpPr>
          <p:cNvPr id="6" name="TextBox 6"/>
          <p:cNvSpPr txBox="1"/>
          <p:nvPr/>
        </p:nvSpPr>
        <p:spPr>
          <a:xfrm>
            <a:off x="10190128" y="9494837"/>
            <a:ext cx="5066068" cy="330200"/>
          </a:xfrm>
          <a:prstGeom prst="rect">
            <a:avLst/>
          </a:prstGeom>
        </p:spPr>
        <p:txBody>
          <a:bodyPr lIns="0" tIns="0" rIns="0" bIns="0" rtlCol="0" anchor="t">
            <a:spAutoFit/>
          </a:bodyPr>
          <a:lstStyle/>
          <a:p>
            <a:pPr marL="0" lvl="0" indent="0" algn="just">
              <a:lnSpc>
                <a:spcPts val="2499"/>
              </a:lnSpc>
              <a:spcBef>
                <a:spcPct val="0"/>
              </a:spcBef>
            </a:pPr>
            <a:r>
              <a:rPr lang="en-US" sz="2499" u="none">
                <a:solidFill>
                  <a:srgbClr val="FFFFFF"/>
                </a:solidFill>
                <a:latin typeface="PT Sans Bold"/>
              </a:rPr>
              <a:t>Presented By : Curtis Baylor</a:t>
            </a:r>
          </a:p>
        </p:txBody>
      </p:sp>
      <p:sp>
        <p:nvSpPr>
          <p:cNvPr id="7" name="TextBox 7"/>
          <p:cNvSpPr txBox="1"/>
          <p:nvPr/>
        </p:nvSpPr>
        <p:spPr>
          <a:xfrm>
            <a:off x="1028700" y="9305925"/>
            <a:ext cx="5099376" cy="330200"/>
          </a:xfrm>
          <a:prstGeom prst="rect">
            <a:avLst/>
          </a:prstGeom>
        </p:spPr>
        <p:txBody>
          <a:bodyPr lIns="0" tIns="0" rIns="0" bIns="0" rtlCol="0" anchor="t">
            <a:spAutoFit/>
          </a:bodyPr>
          <a:lstStyle/>
          <a:p>
            <a:pPr algn="ctr">
              <a:lnSpc>
                <a:spcPts val="2499"/>
              </a:lnSpc>
            </a:pPr>
            <a:r>
              <a:rPr lang="en-US" sz="2499">
                <a:solidFill>
                  <a:srgbClr val="FFFFFF"/>
                </a:solidFill>
                <a:latin typeface="PT Sans"/>
              </a:rPr>
              <a:t>www.oppffcu.com</a:t>
            </a:r>
          </a:p>
        </p:txBody>
      </p:sp>
      <p:sp>
        <p:nvSpPr>
          <p:cNvPr id="8" name="AutoShape 8"/>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10" name="AutoShape 10"/>
          <p:cNvSpPr/>
          <p:nvPr/>
        </p:nvSpPr>
        <p:spPr>
          <a:xfrm>
            <a:off x="1028700" y="4896894"/>
            <a:ext cx="2261045" cy="0"/>
          </a:xfrm>
          <a:prstGeom prst="line">
            <a:avLst/>
          </a:prstGeom>
          <a:ln w="104775" cap="rnd">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18333" r="18333"/>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Challenge Three: Investments</a:t>
            </a:r>
          </a:p>
        </p:txBody>
      </p:sp>
      <p:sp>
        <p:nvSpPr>
          <p:cNvPr id="7" name="TextBox 7"/>
          <p:cNvSpPr txBox="1"/>
          <p:nvPr/>
        </p:nvSpPr>
        <p:spPr>
          <a:xfrm>
            <a:off x="9536173" y="3606512"/>
            <a:ext cx="8179793" cy="458724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No Investments – Start with your first job. Investments are generally the best hedge against inflation.</a:t>
            </a:r>
          </a:p>
          <a:p>
            <a:pPr>
              <a:lnSpc>
                <a:spcPts val="3359"/>
              </a:lnSpc>
            </a:pPr>
            <a:endParaRPr lang="en-US" sz="2400">
              <a:solidFill>
                <a:srgbClr val="000000"/>
              </a:solidFill>
              <a:latin typeface="Montserrat"/>
            </a:endParaRPr>
          </a:p>
          <a:p>
            <a:pPr marL="518160" lvl="1" indent="-259080">
              <a:lnSpc>
                <a:spcPts val="3359"/>
              </a:lnSpc>
              <a:buFont typeface="Arial"/>
              <a:buChar char="•"/>
            </a:pPr>
            <a:r>
              <a:rPr lang="en-US" sz="2400">
                <a:solidFill>
                  <a:srgbClr val="000000"/>
                </a:solidFill>
                <a:latin typeface="Montserrat"/>
              </a:rPr>
              <a:t>Insufficient investments– Invest towards your goals and account for taxes, inflation and market fluctuations.</a:t>
            </a:r>
          </a:p>
          <a:p>
            <a:pPr>
              <a:lnSpc>
                <a:spcPts val="3359"/>
              </a:lnSpc>
            </a:pPr>
            <a:endParaRPr lang="en-US" sz="2400">
              <a:solidFill>
                <a:srgbClr val="000000"/>
              </a:solidFill>
              <a:latin typeface="Montserrat"/>
            </a:endParaRPr>
          </a:p>
          <a:p>
            <a:pPr marL="518160" lvl="1" indent="-259080">
              <a:lnSpc>
                <a:spcPts val="3359"/>
              </a:lnSpc>
              <a:buFont typeface="Arial"/>
              <a:buChar char="•"/>
            </a:pPr>
            <a:r>
              <a:rPr lang="en-US" sz="2400">
                <a:solidFill>
                  <a:srgbClr val="000000"/>
                </a:solidFill>
                <a:latin typeface="Montserrat"/>
              </a:rPr>
              <a:t>Diminishing investments – Keep an eye on your nest egg. Adjust your mix and your draw downs to prevent running out of money.</a:t>
            </a:r>
          </a:p>
        </p:txBody>
      </p:sp>
      <p:sp>
        <p:nvSpPr>
          <p:cNvPr id="8" name="TextBox 8"/>
          <p:cNvSpPr txBox="1"/>
          <p:nvPr/>
        </p:nvSpPr>
        <p:spPr>
          <a:xfrm>
            <a:off x="13221932"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216227" y="856762"/>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Checklists</a:t>
            </a:r>
          </a:p>
        </p:txBody>
      </p:sp>
      <p:sp>
        <p:nvSpPr>
          <p:cNvPr id="6" name="TextBox 6"/>
          <p:cNvSpPr txBox="1"/>
          <p:nvPr/>
        </p:nvSpPr>
        <p:spPr>
          <a:xfrm>
            <a:off x="1216227" y="1754193"/>
            <a:ext cx="10466895" cy="7870825"/>
          </a:xfrm>
          <a:prstGeom prst="rect">
            <a:avLst/>
          </a:prstGeom>
        </p:spPr>
        <p:txBody>
          <a:bodyPr lIns="0" tIns="0" rIns="0" bIns="0" rtlCol="0" anchor="t">
            <a:spAutoFit/>
          </a:bodyPr>
          <a:lstStyle/>
          <a:p>
            <a:pPr>
              <a:lnSpc>
                <a:spcPts val="3499"/>
              </a:lnSpc>
            </a:pPr>
            <a:r>
              <a:rPr lang="en-US" sz="2499" dirty="0">
                <a:solidFill>
                  <a:srgbClr val="000000"/>
                </a:solidFill>
                <a:latin typeface="PT Sans Bold"/>
              </a:rPr>
              <a:t>Budget Checklist</a:t>
            </a:r>
          </a:p>
          <a:p>
            <a:pPr marL="539749" lvl="1" indent="-269875">
              <a:lnSpc>
                <a:spcPts val="3499"/>
              </a:lnSpc>
              <a:buFont typeface="Arial"/>
              <a:buChar char="•"/>
            </a:pPr>
            <a:r>
              <a:rPr lang="en-US" sz="2499" dirty="0">
                <a:solidFill>
                  <a:srgbClr val="000000"/>
                </a:solidFill>
                <a:latin typeface="PT Sans"/>
              </a:rPr>
              <a:t>Zero Based (covers all in and all out)</a:t>
            </a:r>
          </a:p>
          <a:p>
            <a:pPr marL="539749" lvl="1" indent="-269875">
              <a:lnSpc>
                <a:spcPts val="3499"/>
              </a:lnSpc>
              <a:buFont typeface="Arial"/>
              <a:buChar char="•"/>
            </a:pPr>
            <a:r>
              <a:rPr lang="en-US" sz="2499" dirty="0">
                <a:solidFill>
                  <a:srgbClr val="000000"/>
                </a:solidFill>
                <a:latin typeface="PT Sans"/>
              </a:rPr>
              <a:t>Allocation</a:t>
            </a:r>
          </a:p>
          <a:p>
            <a:pPr marL="1079499" lvl="2" indent="-359833">
              <a:lnSpc>
                <a:spcPts val="3499"/>
              </a:lnSpc>
              <a:buFont typeface="Arial"/>
              <a:buChar char="⚬"/>
            </a:pPr>
            <a:r>
              <a:rPr lang="en-US" sz="2499" dirty="0">
                <a:solidFill>
                  <a:srgbClr val="000000"/>
                </a:solidFill>
                <a:latin typeface="PT Sans"/>
              </a:rPr>
              <a:t>God – 10%</a:t>
            </a:r>
          </a:p>
          <a:p>
            <a:pPr marL="1079499" lvl="2" indent="-359833">
              <a:lnSpc>
                <a:spcPts val="3499"/>
              </a:lnSpc>
              <a:buFont typeface="Arial"/>
              <a:buChar char="⚬"/>
            </a:pPr>
            <a:r>
              <a:rPr lang="en-US" sz="2499" dirty="0">
                <a:solidFill>
                  <a:srgbClr val="000000"/>
                </a:solidFill>
                <a:latin typeface="PT Sans"/>
              </a:rPr>
              <a:t>Yourself – 20%</a:t>
            </a:r>
          </a:p>
          <a:p>
            <a:pPr marL="1079499" lvl="2" indent="-359833">
              <a:lnSpc>
                <a:spcPts val="3499"/>
              </a:lnSpc>
              <a:buFont typeface="Arial"/>
              <a:buChar char="⚬"/>
            </a:pPr>
            <a:r>
              <a:rPr lang="en-US" sz="2499" dirty="0">
                <a:solidFill>
                  <a:srgbClr val="000000"/>
                </a:solidFill>
                <a:latin typeface="PT Sans"/>
              </a:rPr>
              <a:t>Savings (emergency (3-6 mos.) and pay cash) 5%</a:t>
            </a:r>
          </a:p>
          <a:p>
            <a:pPr marL="1079499" lvl="2" indent="-359833">
              <a:lnSpc>
                <a:spcPts val="3499"/>
              </a:lnSpc>
              <a:buFont typeface="Arial"/>
              <a:buChar char="⚬"/>
            </a:pPr>
            <a:r>
              <a:rPr lang="en-US" sz="2499" dirty="0">
                <a:solidFill>
                  <a:srgbClr val="000000"/>
                </a:solidFill>
                <a:latin typeface="PT Sans"/>
              </a:rPr>
              <a:t>Insurance (health, income, and life) 5%</a:t>
            </a:r>
          </a:p>
          <a:p>
            <a:pPr marL="1079499" lvl="2" indent="-359833">
              <a:lnSpc>
                <a:spcPts val="3499"/>
              </a:lnSpc>
              <a:buFont typeface="Arial"/>
              <a:buChar char="⚬"/>
            </a:pPr>
            <a:r>
              <a:rPr lang="en-US" sz="2499" dirty="0">
                <a:solidFill>
                  <a:srgbClr val="000000"/>
                </a:solidFill>
                <a:latin typeface="PT Sans"/>
              </a:rPr>
              <a:t>Investment Goals - 10%</a:t>
            </a:r>
          </a:p>
          <a:p>
            <a:pPr marL="1079499" lvl="2" indent="-359833">
              <a:lnSpc>
                <a:spcPts val="3499"/>
              </a:lnSpc>
              <a:buFont typeface="Arial"/>
              <a:buChar char="⚬"/>
            </a:pPr>
            <a:r>
              <a:rPr lang="en-US" sz="2499" dirty="0">
                <a:solidFill>
                  <a:srgbClr val="000000"/>
                </a:solidFill>
                <a:latin typeface="PT Sans"/>
              </a:rPr>
              <a:t>Taxes (Federal, State, SS (6.2%), and Medicare (1.45%)) – 25%</a:t>
            </a:r>
          </a:p>
          <a:p>
            <a:pPr marL="1079499" lvl="2" indent="-359833">
              <a:lnSpc>
                <a:spcPts val="3499"/>
              </a:lnSpc>
              <a:buFont typeface="Arial"/>
              <a:buChar char="⚬"/>
            </a:pPr>
            <a:r>
              <a:rPr lang="en-US" sz="2499" dirty="0">
                <a:solidFill>
                  <a:srgbClr val="000000"/>
                </a:solidFill>
                <a:latin typeface="PT Sans"/>
              </a:rPr>
              <a:t>Living Life – 45%</a:t>
            </a:r>
          </a:p>
          <a:p>
            <a:pPr marL="539749" lvl="1" indent="-269875">
              <a:lnSpc>
                <a:spcPts val="3499"/>
              </a:lnSpc>
              <a:buFont typeface="Arial"/>
              <a:buChar char="•"/>
            </a:pPr>
            <a:r>
              <a:rPr lang="en-US" sz="2499" dirty="0">
                <a:solidFill>
                  <a:srgbClr val="000000"/>
                </a:solidFill>
                <a:latin typeface="PT Sans"/>
              </a:rPr>
              <a:t>Living expenses (needs before wants)</a:t>
            </a:r>
          </a:p>
          <a:p>
            <a:pPr marL="1079499" lvl="2" indent="-359833">
              <a:lnSpc>
                <a:spcPts val="3499"/>
              </a:lnSpc>
              <a:buFont typeface="Arial"/>
              <a:buChar char="⚬"/>
            </a:pPr>
            <a:r>
              <a:rPr lang="en-US" sz="2499" dirty="0">
                <a:solidFill>
                  <a:srgbClr val="000000"/>
                </a:solidFill>
                <a:latin typeface="PT Sans"/>
              </a:rPr>
              <a:t>Food – 10% - 15%</a:t>
            </a:r>
          </a:p>
          <a:p>
            <a:pPr marL="1079499" lvl="2" indent="-359833">
              <a:lnSpc>
                <a:spcPts val="3499"/>
              </a:lnSpc>
              <a:buFont typeface="Arial"/>
              <a:buChar char="⚬"/>
            </a:pPr>
            <a:r>
              <a:rPr lang="en-US" sz="2499" dirty="0">
                <a:solidFill>
                  <a:srgbClr val="000000"/>
                </a:solidFill>
                <a:latin typeface="PT Sans"/>
              </a:rPr>
              <a:t>Shelter &amp; Utilities – 25% - 30%</a:t>
            </a:r>
          </a:p>
          <a:p>
            <a:pPr marL="1079499" lvl="2" indent="-359833">
              <a:lnSpc>
                <a:spcPts val="3499"/>
              </a:lnSpc>
              <a:buFont typeface="Arial"/>
              <a:buChar char="⚬"/>
            </a:pPr>
            <a:r>
              <a:rPr lang="en-US" sz="2499" dirty="0">
                <a:solidFill>
                  <a:srgbClr val="000000"/>
                </a:solidFill>
                <a:latin typeface="PT Sans"/>
              </a:rPr>
              <a:t>Transportation (vehicle, fuel, maintenance, insurance) – 15% - 20%</a:t>
            </a:r>
          </a:p>
          <a:p>
            <a:pPr marL="1079499" lvl="2" indent="-359833">
              <a:lnSpc>
                <a:spcPts val="3499"/>
              </a:lnSpc>
              <a:buFont typeface="Arial"/>
              <a:buChar char="⚬"/>
            </a:pPr>
            <a:r>
              <a:rPr lang="en-US" sz="2499" dirty="0">
                <a:solidFill>
                  <a:srgbClr val="000000"/>
                </a:solidFill>
                <a:latin typeface="PT Sans"/>
              </a:rPr>
              <a:t>Personal (Clothing, grooming, hobbies) – 5% - 10%</a:t>
            </a:r>
          </a:p>
          <a:p>
            <a:pPr marL="1079499" lvl="2" indent="-359833">
              <a:lnSpc>
                <a:spcPts val="3499"/>
              </a:lnSpc>
              <a:buFont typeface="Arial"/>
              <a:buChar char="⚬"/>
            </a:pPr>
            <a:r>
              <a:rPr lang="en-US" sz="2499" dirty="0">
                <a:solidFill>
                  <a:srgbClr val="000000"/>
                </a:solidFill>
                <a:latin typeface="PT Sans"/>
              </a:rPr>
              <a:t>Travel &amp; Entertainment – 5% - 10%</a:t>
            </a:r>
          </a:p>
          <a:p>
            <a:pPr marL="539749" lvl="1" indent="-269875">
              <a:lnSpc>
                <a:spcPts val="3499"/>
              </a:lnSpc>
              <a:buFont typeface="Arial"/>
              <a:buChar char="•"/>
            </a:pPr>
            <a:r>
              <a:rPr lang="en-US" sz="2499" dirty="0">
                <a:solidFill>
                  <a:srgbClr val="000000"/>
                </a:solidFill>
                <a:latin typeface="PT Sans"/>
              </a:rPr>
              <a:t>Addresses financial goals (home ownership, retirement, education)</a:t>
            </a:r>
          </a:p>
          <a:p>
            <a:pPr>
              <a:lnSpc>
                <a:spcPts val="3499"/>
              </a:lnSpc>
            </a:pPr>
            <a:endParaRPr lang="en-US" sz="2499" dirty="0">
              <a:solidFill>
                <a:srgbClr val="000000"/>
              </a:solidFill>
              <a:latin typeface="PT Sans"/>
            </a:endParaRPr>
          </a:p>
        </p:txBody>
      </p:sp>
      <p:sp>
        <p:nvSpPr>
          <p:cNvPr id="7" name="TextBox 7"/>
          <p:cNvSpPr txBox="1"/>
          <p:nvPr/>
        </p:nvSpPr>
        <p:spPr>
          <a:xfrm>
            <a:off x="13221932"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
        <p:nvSpPr>
          <p:cNvPr id="8" name="TextBox 8"/>
          <p:cNvSpPr txBox="1"/>
          <p:nvPr/>
        </p:nvSpPr>
        <p:spPr>
          <a:xfrm>
            <a:off x="11683122" y="1914531"/>
            <a:ext cx="6294402" cy="5680075"/>
          </a:xfrm>
          <a:prstGeom prst="rect">
            <a:avLst/>
          </a:prstGeom>
        </p:spPr>
        <p:txBody>
          <a:bodyPr lIns="0" tIns="0" rIns="0" bIns="0" rtlCol="0" anchor="t">
            <a:spAutoFit/>
          </a:bodyPr>
          <a:lstStyle/>
          <a:p>
            <a:pPr>
              <a:lnSpc>
                <a:spcPts val="3499"/>
              </a:lnSpc>
            </a:pPr>
            <a:r>
              <a:rPr lang="en-US" sz="2499">
                <a:solidFill>
                  <a:srgbClr val="000000"/>
                </a:solidFill>
                <a:latin typeface="PT Sans Bold"/>
              </a:rPr>
              <a:t>Credit Checklist</a:t>
            </a:r>
          </a:p>
          <a:p>
            <a:pPr marL="539749" lvl="1" indent="-269875">
              <a:lnSpc>
                <a:spcPts val="3499"/>
              </a:lnSpc>
              <a:buFont typeface="Arial"/>
              <a:buChar char="•"/>
            </a:pPr>
            <a:r>
              <a:rPr lang="en-US" sz="2499">
                <a:solidFill>
                  <a:srgbClr val="000000"/>
                </a:solidFill>
                <a:latin typeface="PT Sans"/>
              </a:rPr>
              <a:t>Start as soon as you can</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Good Debt vs. Bad Debt</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Debt to Income ratio (housing 31% and total 43%)</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Monthly unsecured debt balance (at or under 10%)</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Obtain and maintain a good credit score</a:t>
            </a:r>
          </a:p>
          <a:p>
            <a:pPr>
              <a:lnSpc>
                <a:spcPts val="3499"/>
              </a:lnSpc>
            </a:pPr>
            <a:endParaRPr lang="en-US" sz="2499">
              <a:solidFill>
                <a:srgbClr val="000000"/>
              </a:solidFill>
              <a:latin typeface="PT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1854" r="41779"/>
            <a:stretch>
              <a:fillRect/>
            </a:stretch>
          </p:blipFill>
          <p:spPr>
            <a:xfrm>
              <a:off x="0" y="0"/>
              <a:ext cx="11582287" cy="13716000"/>
            </a:xfrm>
            <a:prstGeom prst="rect">
              <a:avLst/>
            </a:prstGeom>
          </p:spPr>
        </p:pic>
      </p:grpSp>
      <p:sp>
        <p:nvSpPr>
          <p:cNvPr id="6" name="TextBox 6"/>
          <p:cNvSpPr txBox="1"/>
          <p:nvPr/>
        </p:nvSpPr>
        <p:spPr>
          <a:xfrm>
            <a:off x="9544050" y="966543"/>
            <a:ext cx="6861631" cy="1806575"/>
          </a:xfrm>
          <a:prstGeom prst="rect">
            <a:avLst/>
          </a:prstGeom>
        </p:spPr>
        <p:txBody>
          <a:bodyPr lIns="0" tIns="0" rIns="0" bIns="0" rtlCol="0" anchor="t">
            <a:spAutoFit/>
          </a:bodyPr>
          <a:lstStyle/>
          <a:p>
            <a:pPr>
              <a:lnSpc>
                <a:spcPts val="6999"/>
              </a:lnSpc>
              <a:spcBef>
                <a:spcPct val="0"/>
              </a:spcBef>
            </a:pPr>
            <a:r>
              <a:rPr lang="en-US" sz="6999" dirty="0">
                <a:solidFill>
                  <a:srgbClr val="000000"/>
                </a:solidFill>
                <a:latin typeface="PT Sans Bold"/>
              </a:rPr>
              <a:t>Case Study: Background</a:t>
            </a:r>
          </a:p>
        </p:txBody>
      </p:sp>
      <p:sp>
        <p:nvSpPr>
          <p:cNvPr id="7" name="TextBox 7"/>
          <p:cNvSpPr txBox="1"/>
          <p:nvPr/>
        </p:nvSpPr>
        <p:spPr>
          <a:xfrm>
            <a:off x="9704419" y="2860681"/>
            <a:ext cx="7364381" cy="6250750"/>
          </a:xfrm>
          <a:prstGeom prst="rect">
            <a:avLst/>
          </a:prstGeom>
        </p:spPr>
        <p:txBody>
          <a:bodyPr wrap="square" lIns="0" tIns="0" rIns="0" bIns="0" rtlCol="0" anchor="t">
            <a:spAutoFit/>
          </a:bodyPr>
          <a:lstStyle/>
          <a:p>
            <a:pPr marL="539749" lvl="1" indent="-269875">
              <a:lnSpc>
                <a:spcPts val="3499"/>
              </a:lnSpc>
              <a:buFont typeface="Arial"/>
              <a:buChar char="•"/>
            </a:pPr>
            <a:r>
              <a:rPr lang="en-US" sz="2499" dirty="0">
                <a:solidFill>
                  <a:srgbClr val="000000"/>
                </a:solidFill>
                <a:latin typeface="Montserrat"/>
              </a:rPr>
              <a:t>New Teacher</a:t>
            </a:r>
          </a:p>
          <a:p>
            <a:pPr marL="539749" lvl="1" indent="-269875">
              <a:lnSpc>
                <a:spcPts val="3499"/>
              </a:lnSpc>
              <a:buFont typeface="Arial"/>
              <a:buChar char="•"/>
            </a:pPr>
            <a:r>
              <a:rPr lang="en-US" sz="2499" dirty="0">
                <a:solidFill>
                  <a:srgbClr val="000000"/>
                </a:solidFill>
                <a:latin typeface="Montserrat"/>
              </a:rPr>
              <a:t>Makes $35,000/yr.</a:t>
            </a:r>
          </a:p>
          <a:p>
            <a:pPr marL="539749" lvl="1" indent="-269875">
              <a:lnSpc>
                <a:spcPts val="3499"/>
              </a:lnSpc>
              <a:buFont typeface="Arial"/>
              <a:buChar char="•"/>
            </a:pPr>
            <a:r>
              <a:rPr lang="en-US" sz="2499" dirty="0">
                <a:solidFill>
                  <a:srgbClr val="000000"/>
                </a:solidFill>
                <a:latin typeface="Montserrat"/>
              </a:rPr>
              <a:t>Limited Credit</a:t>
            </a:r>
          </a:p>
          <a:p>
            <a:pPr marL="539749" lvl="1" indent="-269875">
              <a:lnSpc>
                <a:spcPts val="3499"/>
              </a:lnSpc>
              <a:buFont typeface="Arial"/>
              <a:buChar char="•"/>
            </a:pPr>
            <a:r>
              <a:rPr lang="en-US" sz="2499" dirty="0">
                <a:solidFill>
                  <a:srgbClr val="000000"/>
                </a:solidFill>
                <a:latin typeface="Montserrat"/>
              </a:rPr>
              <a:t>One small individual credit card-$750 limit-$20/mo. payment</a:t>
            </a:r>
          </a:p>
          <a:p>
            <a:pPr marL="539749" lvl="1" indent="-269875">
              <a:lnSpc>
                <a:spcPts val="3499"/>
              </a:lnSpc>
              <a:buFont typeface="Arial"/>
              <a:buChar char="•"/>
            </a:pPr>
            <a:r>
              <a:rPr lang="en-US" sz="2499" dirty="0">
                <a:solidFill>
                  <a:srgbClr val="000000"/>
                </a:solidFill>
                <a:latin typeface="Montserrat"/>
              </a:rPr>
              <a:t>Authorized user on parents' credit card-$9,000 limit-Parents pay</a:t>
            </a:r>
          </a:p>
          <a:p>
            <a:pPr marL="539749" lvl="1" indent="-269875">
              <a:lnSpc>
                <a:spcPts val="3499"/>
              </a:lnSpc>
              <a:buFont typeface="Arial"/>
              <a:buChar char="•"/>
            </a:pPr>
            <a:r>
              <a:rPr lang="en-US" sz="2499" dirty="0">
                <a:solidFill>
                  <a:srgbClr val="000000"/>
                </a:solidFill>
                <a:latin typeface="Montserrat"/>
              </a:rPr>
              <a:t>$70,000 in student loan debt in deferment</a:t>
            </a:r>
          </a:p>
          <a:p>
            <a:pPr marL="539749" lvl="1" indent="-269875">
              <a:lnSpc>
                <a:spcPts val="3499"/>
              </a:lnSpc>
              <a:buFont typeface="Arial"/>
              <a:buChar char="•"/>
            </a:pPr>
            <a:r>
              <a:rPr lang="en-US" sz="2499" dirty="0">
                <a:solidFill>
                  <a:srgbClr val="000000"/>
                </a:solidFill>
                <a:latin typeface="Montserrat"/>
              </a:rPr>
              <a:t>Rent is $650/mo. and lives alone</a:t>
            </a:r>
          </a:p>
          <a:p>
            <a:pPr marL="539749" lvl="1" indent="-269875">
              <a:lnSpc>
                <a:spcPts val="3499"/>
              </a:lnSpc>
              <a:buFont typeface="Arial"/>
              <a:buChar char="•"/>
            </a:pPr>
            <a:r>
              <a:rPr lang="en-US" sz="2499" dirty="0">
                <a:solidFill>
                  <a:srgbClr val="000000"/>
                </a:solidFill>
                <a:latin typeface="Montserrat"/>
              </a:rPr>
              <a:t>Purchases a new vehicle-$28,000 at 7.50% for 78 months for a monthly payment of $455/mo.</a:t>
            </a:r>
          </a:p>
          <a:p>
            <a:pPr>
              <a:lnSpc>
                <a:spcPts val="3499"/>
              </a:lnSpc>
            </a:pPr>
            <a:endParaRPr lang="en-US" sz="2499" dirty="0">
              <a:solidFill>
                <a:srgbClr val="000000"/>
              </a:solidFill>
              <a:latin typeface="Montserrat"/>
            </a:endParaRPr>
          </a:p>
          <a:p>
            <a:pPr>
              <a:lnSpc>
                <a:spcPts val="3499"/>
              </a:lnSpc>
            </a:pPr>
            <a:r>
              <a:rPr lang="en-US" sz="2499" dirty="0">
                <a:solidFill>
                  <a:srgbClr val="000000"/>
                </a:solidFill>
                <a:latin typeface="Montserrat"/>
              </a:rPr>
              <a:t>Let’s look at the scenario:</a:t>
            </a:r>
          </a:p>
        </p:txBody>
      </p:sp>
      <p:sp>
        <p:nvSpPr>
          <p:cNvPr id="8" name="TextBox 8"/>
          <p:cNvSpPr txBox="1"/>
          <p:nvPr/>
        </p:nvSpPr>
        <p:spPr>
          <a:xfrm>
            <a:off x="8915400" y="977600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FFFFFF"/>
                </a:solidFill>
                <a:latin typeface="Montserrat"/>
              </a:rPr>
              <a:t>www.oppffcu.com</a:t>
            </a:r>
          </a:p>
        </p:txBody>
      </p:sp>
      <p:sp>
        <p:nvSpPr>
          <p:cNvPr id="4" name="TextBox 7">
            <a:extLst>
              <a:ext uri="{FF2B5EF4-FFF2-40B4-BE49-F238E27FC236}">
                <a16:creationId xmlns:a16="http://schemas.microsoft.com/office/drawing/2014/main" id="{142D3AFF-D7C8-DD6E-7083-E7E638BDD707}"/>
              </a:ext>
            </a:extLst>
          </p:cNvPr>
          <p:cNvSpPr txBox="1"/>
          <p:nvPr/>
        </p:nvSpPr>
        <p:spPr>
          <a:xfrm>
            <a:off x="13221932" y="9746866"/>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32266" r="11367"/>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Resources</a:t>
            </a:r>
          </a:p>
        </p:txBody>
      </p:sp>
      <p:sp>
        <p:nvSpPr>
          <p:cNvPr id="7" name="TextBox 7"/>
          <p:cNvSpPr txBox="1"/>
          <p:nvPr/>
        </p:nvSpPr>
        <p:spPr>
          <a:xfrm>
            <a:off x="9536173" y="2422531"/>
            <a:ext cx="7723127" cy="479425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Montserrat"/>
              </a:rPr>
              <a:t>7 Important Financial Tips From the Bible – Verses About Money By Amy Livingston</a:t>
            </a:r>
          </a:p>
          <a:p>
            <a:pPr>
              <a:lnSpc>
                <a:spcPts val="3499"/>
              </a:lnSpc>
            </a:pPr>
            <a:endParaRPr lang="en-US" sz="2499">
              <a:solidFill>
                <a:srgbClr val="000000"/>
              </a:solidFill>
              <a:latin typeface="Montserrat"/>
            </a:endParaRPr>
          </a:p>
          <a:p>
            <a:pPr marL="539749" lvl="1" indent="-269875">
              <a:lnSpc>
                <a:spcPts val="3499"/>
              </a:lnSpc>
              <a:buFont typeface="Arial"/>
              <a:buChar char="•"/>
            </a:pPr>
            <a:r>
              <a:rPr lang="en-US" sz="2499">
                <a:solidFill>
                  <a:srgbClr val="000000"/>
                </a:solidFill>
                <a:latin typeface="Montserrat"/>
              </a:rPr>
              <a:t>Personal Finance For Dummies By Eric Tyson</a:t>
            </a:r>
          </a:p>
          <a:p>
            <a:pPr>
              <a:lnSpc>
                <a:spcPts val="3499"/>
              </a:lnSpc>
            </a:pPr>
            <a:endParaRPr lang="en-US" sz="2499">
              <a:solidFill>
                <a:srgbClr val="000000"/>
              </a:solidFill>
              <a:latin typeface="Montserrat"/>
            </a:endParaRPr>
          </a:p>
          <a:p>
            <a:pPr marL="539749" lvl="1" indent="-269875">
              <a:lnSpc>
                <a:spcPts val="3499"/>
              </a:lnSpc>
              <a:buFont typeface="Arial"/>
              <a:buChar char="•"/>
            </a:pPr>
            <a:r>
              <a:rPr lang="en-US" sz="2499">
                <a:solidFill>
                  <a:srgbClr val="000000"/>
                </a:solidFill>
                <a:latin typeface="Montserrat"/>
              </a:rPr>
              <a:t>Saylor Personal Finance - Saylor Academy Textbooks saylor.org</a:t>
            </a:r>
          </a:p>
          <a:p>
            <a:pPr>
              <a:lnSpc>
                <a:spcPts val="3499"/>
              </a:lnSpc>
            </a:pPr>
            <a:endParaRPr lang="en-US" sz="2499">
              <a:solidFill>
                <a:srgbClr val="000000"/>
              </a:solidFill>
              <a:latin typeface="Montserrat"/>
            </a:endParaRPr>
          </a:p>
          <a:p>
            <a:pPr marL="539749" lvl="1" indent="-269875">
              <a:lnSpc>
                <a:spcPts val="3499"/>
              </a:lnSpc>
              <a:buFont typeface="Arial"/>
              <a:buChar char="•"/>
            </a:pPr>
            <a:r>
              <a:rPr lang="en-US" sz="2499">
                <a:solidFill>
                  <a:srgbClr val="000000"/>
                </a:solidFill>
                <a:latin typeface="Montserrat"/>
              </a:rPr>
              <a:t>Visit www.oppffcu.com – Clink the link to BALANCE</a:t>
            </a:r>
          </a:p>
        </p:txBody>
      </p:sp>
      <p:sp>
        <p:nvSpPr>
          <p:cNvPr id="9" name="TextBox 7">
            <a:extLst>
              <a:ext uri="{FF2B5EF4-FFF2-40B4-BE49-F238E27FC236}">
                <a16:creationId xmlns:a16="http://schemas.microsoft.com/office/drawing/2014/main" id="{6184D8F4-22E4-DA48-74BA-D172F7DB511C}"/>
              </a:ext>
            </a:extLst>
          </p:cNvPr>
          <p:cNvSpPr txBox="1"/>
          <p:nvPr/>
        </p:nvSpPr>
        <p:spPr>
          <a:xfrm>
            <a:off x="13221932" y="9746866"/>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3" name="Freeform 3"/>
          <p:cNvSpPr/>
          <p:nvPr/>
        </p:nvSpPr>
        <p:spPr>
          <a:xfrm rot="-5400000">
            <a:off x="16905215" y="1385687"/>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16289363" y="3377588"/>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AutoShape 5"/>
          <p:cNvSpPr/>
          <p:nvPr/>
        </p:nvSpPr>
        <p:spPr>
          <a:xfrm>
            <a:off x="7684397" y="-146452"/>
            <a:ext cx="2145217" cy="6805228"/>
          </a:xfrm>
          <a:prstGeom prst="rect">
            <a:avLst/>
          </a:prstGeom>
          <a:solidFill>
            <a:srgbClr val="6D2077"/>
          </a:solidFill>
        </p:spPr>
        <p:txBody>
          <a:bodyPr/>
          <a:lstStyle/>
          <a:p>
            <a:endParaRPr lang="en-US"/>
          </a:p>
        </p:txBody>
      </p:sp>
      <p:sp>
        <p:nvSpPr>
          <p:cNvPr id="6" name="Freeform 6"/>
          <p:cNvSpPr/>
          <p:nvPr/>
        </p:nvSpPr>
        <p:spPr>
          <a:xfrm>
            <a:off x="10827074" y="4074133"/>
            <a:ext cx="478506" cy="33674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827074" y="5694977"/>
            <a:ext cx="549347" cy="549349"/>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0827074" y="4896558"/>
            <a:ext cx="460420" cy="460420"/>
          </a:xfrm>
          <a:custGeom>
            <a:avLst/>
            <a:gdLst/>
            <a:ahLst/>
            <a:cxnLst/>
            <a:rect l="l" t="t" r="r" b="b"/>
            <a:pathLst>
              <a:path w="460420" h="460420">
                <a:moveTo>
                  <a:pt x="0" y="0"/>
                </a:moveTo>
                <a:lnTo>
                  <a:pt x="460420" y="0"/>
                </a:lnTo>
                <a:lnTo>
                  <a:pt x="460420" y="460419"/>
                </a:lnTo>
                <a:lnTo>
                  <a:pt x="0" y="460419"/>
                </a:lnTo>
                <a:lnTo>
                  <a:pt x="0" y="0"/>
                </a:lnTo>
                <a:close/>
              </a:path>
            </a:pathLst>
          </a:custGeom>
          <a:blipFill>
            <a:blip r:embed="rId8">
              <a:extLst>
                <a:ext uri="{96DAC541-7B7A-43D3-8B79-37D633B846F1}">
                  <asvg:svgBlip xmlns:asvg="http://schemas.microsoft.com/office/drawing/2016/SVG/main" r:embed="rId9"/>
                </a:ext>
              </a:extLst>
            </a:blip>
            <a:stretch>
              <a:fillRect t="-800" b="-800"/>
            </a:stretch>
          </a:blipFill>
        </p:spPr>
        <p:txBody>
          <a:bodyPr/>
          <a:lstStyle/>
          <a:p>
            <a:endParaRPr lang="en-US"/>
          </a:p>
        </p:txBody>
      </p:sp>
      <p:sp>
        <p:nvSpPr>
          <p:cNvPr id="9" name="Freeform 9"/>
          <p:cNvSpPr/>
          <p:nvPr/>
        </p:nvSpPr>
        <p:spPr>
          <a:xfrm>
            <a:off x="1592676" y="2245399"/>
            <a:ext cx="4458617" cy="5796202"/>
          </a:xfrm>
          <a:custGeom>
            <a:avLst/>
            <a:gdLst/>
            <a:ahLst/>
            <a:cxnLst/>
            <a:rect l="l" t="t" r="r" b="b"/>
            <a:pathLst>
              <a:path w="4458617" h="5796202">
                <a:moveTo>
                  <a:pt x="0" y="0"/>
                </a:moveTo>
                <a:lnTo>
                  <a:pt x="4458617" y="0"/>
                </a:lnTo>
                <a:lnTo>
                  <a:pt x="4458617" y="5796202"/>
                </a:lnTo>
                <a:lnTo>
                  <a:pt x="0" y="5796202"/>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1318856" y="1070677"/>
            <a:ext cx="6191613" cy="1060451"/>
          </a:xfrm>
          <a:prstGeom prst="rect">
            <a:avLst/>
          </a:prstGeom>
        </p:spPr>
        <p:txBody>
          <a:bodyPr lIns="0" tIns="0" rIns="0" bIns="0" rtlCol="0" anchor="t">
            <a:spAutoFit/>
          </a:bodyPr>
          <a:lstStyle/>
          <a:p>
            <a:pPr>
              <a:lnSpc>
                <a:spcPts val="8000"/>
              </a:lnSpc>
              <a:spcBef>
                <a:spcPct val="0"/>
              </a:spcBef>
            </a:pPr>
            <a:r>
              <a:rPr lang="en-US" sz="8000">
                <a:solidFill>
                  <a:srgbClr val="000000"/>
                </a:solidFill>
                <a:latin typeface="Montserrat Ultra-Bold"/>
              </a:rPr>
              <a:t>Contact Us</a:t>
            </a:r>
          </a:p>
        </p:txBody>
      </p:sp>
      <p:sp>
        <p:nvSpPr>
          <p:cNvPr id="11" name="TextBox 11"/>
          <p:cNvSpPr txBox="1"/>
          <p:nvPr/>
        </p:nvSpPr>
        <p:spPr>
          <a:xfrm>
            <a:off x="10827074" y="3189305"/>
            <a:ext cx="6306008" cy="412750"/>
          </a:xfrm>
          <a:prstGeom prst="rect">
            <a:avLst/>
          </a:prstGeom>
        </p:spPr>
        <p:txBody>
          <a:bodyPr lIns="0" tIns="0" rIns="0" bIns="0" rtlCol="0" anchor="t">
            <a:spAutoFit/>
          </a:bodyPr>
          <a:lstStyle/>
          <a:p>
            <a:pPr>
              <a:lnSpc>
                <a:spcPts val="3499"/>
              </a:lnSpc>
            </a:pPr>
            <a:r>
              <a:rPr lang="en-US" sz="2499">
                <a:solidFill>
                  <a:srgbClr val="000000"/>
                </a:solidFill>
                <a:latin typeface="Montserrat"/>
              </a:rPr>
              <a:t>Learn more about our services</a:t>
            </a:r>
          </a:p>
        </p:txBody>
      </p:sp>
      <p:sp>
        <p:nvSpPr>
          <p:cNvPr id="12" name="TextBox 12"/>
          <p:cNvSpPr txBox="1"/>
          <p:nvPr/>
        </p:nvSpPr>
        <p:spPr>
          <a:xfrm>
            <a:off x="11812334" y="4017082"/>
            <a:ext cx="5799562" cy="412750"/>
          </a:xfrm>
          <a:prstGeom prst="rect">
            <a:avLst/>
          </a:prstGeom>
        </p:spPr>
        <p:txBody>
          <a:bodyPr lIns="0" tIns="0" rIns="0" bIns="0" rtlCol="0" anchor="t">
            <a:spAutoFit/>
          </a:bodyPr>
          <a:lstStyle/>
          <a:p>
            <a:pPr marL="0" lvl="0" indent="0">
              <a:lnSpc>
                <a:spcPts val="3499"/>
              </a:lnSpc>
              <a:spcBef>
                <a:spcPct val="0"/>
              </a:spcBef>
            </a:pPr>
            <a:r>
              <a:rPr lang="en-US" sz="2499" u="sng">
                <a:solidFill>
                  <a:srgbClr val="000000"/>
                </a:solidFill>
                <a:latin typeface="Montserrat"/>
                <a:hlinkClick r:id="rId11" tooltip="mailto:Info@oppffcu.com"/>
              </a:rPr>
              <a:t>Info@oppffcu.com</a:t>
            </a:r>
          </a:p>
        </p:txBody>
      </p:sp>
      <p:sp>
        <p:nvSpPr>
          <p:cNvPr id="13" name="TextBox 13"/>
          <p:cNvSpPr txBox="1"/>
          <p:nvPr/>
        </p:nvSpPr>
        <p:spPr>
          <a:xfrm>
            <a:off x="11803291" y="4901342"/>
            <a:ext cx="4991047" cy="412750"/>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Montserrat"/>
              </a:rPr>
              <a:t>800-42-OMEGA</a:t>
            </a:r>
          </a:p>
        </p:txBody>
      </p:sp>
      <p:sp>
        <p:nvSpPr>
          <p:cNvPr id="14" name="TextBox 14"/>
          <p:cNvSpPr txBox="1"/>
          <p:nvPr/>
        </p:nvSpPr>
        <p:spPr>
          <a:xfrm>
            <a:off x="11772402" y="5744226"/>
            <a:ext cx="5729948" cy="412750"/>
          </a:xfrm>
          <a:prstGeom prst="rect">
            <a:avLst/>
          </a:prstGeom>
        </p:spPr>
        <p:txBody>
          <a:bodyPr lIns="0" tIns="0" rIns="0" bIns="0" rtlCol="0" anchor="t">
            <a:spAutoFit/>
          </a:bodyPr>
          <a:lstStyle/>
          <a:p>
            <a:pPr marL="0" lvl="0" indent="0" algn="l">
              <a:lnSpc>
                <a:spcPts val="3499"/>
              </a:lnSpc>
              <a:spcBef>
                <a:spcPct val="0"/>
              </a:spcBef>
            </a:pPr>
            <a:r>
              <a:rPr lang="en-US" sz="2499">
                <a:solidFill>
                  <a:srgbClr val="000000"/>
                </a:solidFill>
                <a:latin typeface="Montserrat"/>
              </a:rPr>
              <a:t>www.oppffcu.com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lnTo>
                    <a:pt x="0" y="0"/>
                  </a:lnTo>
                </a:path>
              </a:pathLst>
            </a:custGeom>
            <a:solidFill>
              <a:srgbClr val="CDA442"/>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0516333" y="344260"/>
            <a:ext cx="7370565" cy="8665337"/>
          </a:xfrm>
          <a:custGeom>
            <a:avLst/>
            <a:gdLst/>
            <a:ahLst/>
            <a:cxnLst/>
            <a:rect l="l" t="t" r="r" b="b"/>
            <a:pathLst>
              <a:path w="7370565" h="8665337">
                <a:moveTo>
                  <a:pt x="0" y="0"/>
                </a:moveTo>
                <a:lnTo>
                  <a:pt x="7370565" y="0"/>
                </a:lnTo>
                <a:lnTo>
                  <a:pt x="7370565" y="8665337"/>
                </a:lnTo>
                <a:lnTo>
                  <a:pt x="0" y="8665337"/>
                </a:lnTo>
                <a:lnTo>
                  <a:pt x="0" y="0"/>
                </a:lnTo>
                <a:close/>
              </a:path>
            </a:pathLst>
          </a:custGeom>
          <a:blipFill>
            <a:blip r:embed="rId2"/>
            <a:stretch>
              <a:fillRect t="-6705" b="-6705"/>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lnTo>
                    <a:pt x="0" y="0"/>
                  </a:lnTo>
                </a:path>
              </a:pathLst>
            </a:custGeom>
            <a:solidFill>
              <a:srgbClr val="6D2077"/>
            </a:solidFill>
          </p:spPr>
          <p:txBody>
            <a:bodyPr/>
            <a:lstStyle/>
            <a:p>
              <a:endParaRPr lang="en-US"/>
            </a:p>
          </p:txBody>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lnTo>
                    <a:pt x="0" y="0"/>
                  </a:lnTo>
                </a:path>
              </a:pathLst>
            </a:custGeom>
            <a:solidFill>
              <a:srgbClr val="CDA442"/>
            </a:solidFill>
          </p:spPr>
          <p:txBody>
            <a:bodyPr/>
            <a:lstStyle/>
            <a:p>
              <a:endParaRPr lang="en-US"/>
            </a:p>
          </p:txBody>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880807" y="4771075"/>
            <a:ext cx="10756200" cy="1410284"/>
          </a:xfrm>
          <a:prstGeom prst="rect">
            <a:avLst/>
          </a:prstGeom>
        </p:spPr>
        <p:txBody>
          <a:bodyPr lIns="0" tIns="0" rIns="0" bIns="0" rtlCol="0" anchor="t">
            <a:spAutoFit/>
          </a:bodyPr>
          <a:lstStyle/>
          <a:p>
            <a:pPr>
              <a:lnSpc>
                <a:spcPts val="9318"/>
              </a:lnSpc>
            </a:pPr>
            <a:r>
              <a:rPr lang="en-US" sz="9706">
                <a:solidFill>
                  <a:srgbClr val="6D2077"/>
                </a:solidFill>
                <a:latin typeface="Codec Pro Extra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640384" y="6884421"/>
            <a:ext cx="16256977" cy="8229600"/>
          </a:xfrm>
          <a:prstGeom prst="rect">
            <a:avLst/>
          </a:prstGeom>
          <a:solidFill>
            <a:srgbClr val="6D2077"/>
          </a:solidFill>
        </p:spPr>
        <p:txBody>
          <a:bodyPr/>
          <a:lstStyle/>
          <a:p>
            <a:endParaRPr lang="en-US"/>
          </a:p>
        </p:txBody>
      </p:sp>
      <p:sp>
        <p:nvSpPr>
          <p:cNvPr id="4" name="AutoShape 4"/>
          <p:cNvSpPr/>
          <p:nvPr/>
        </p:nvSpPr>
        <p:spPr>
          <a:xfrm>
            <a:off x="9144000" y="6270361"/>
            <a:ext cx="9952845" cy="2397208"/>
          </a:xfrm>
          <a:prstGeom prst="rect">
            <a:avLst/>
          </a:prstGeom>
          <a:solidFill>
            <a:srgbClr val="B7A57A"/>
          </a:solidFill>
        </p:spPr>
        <p:txBody>
          <a:bodyPr/>
          <a:lstStyle/>
          <a:p>
            <a:endParaRPr lang="en-US"/>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2"/>
            <a:srcRect l="27278" r="12155"/>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AutoShape 8"/>
          <p:cNvSpPr/>
          <p:nvPr/>
        </p:nvSpPr>
        <p:spPr>
          <a:xfrm rot="-5400000">
            <a:off x="15939739" y="3593303"/>
            <a:ext cx="2456682" cy="0"/>
          </a:xfrm>
          <a:prstGeom prst="line">
            <a:avLst/>
          </a:prstGeom>
          <a:ln w="28575" cap="rnd">
            <a:solidFill>
              <a:srgbClr val="CDA442"/>
            </a:solidFill>
            <a:prstDash val="solid"/>
            <a:headEnd type="none" w="sm" len="sm"/>
            <a:tailEnd type="none" w="sm" len="sm"/>
          </a:ln>
        </p:spPr>
        <p:txBody>
          <a:bodyPr/>
          <a:lstStyle/>
          <a:p>
            <a:endParaRPr lang="en-US"/>
          </a:p>
        </p:txBody>
      </p:sp>
      <p:sp>
        <p:nvSpPr>
          <p:cNvPr id="9" name="TextBox 9"/>
          <p:cNvSpPr txBox="1"/>
          <p:nvPr/>
        </p:nvSpPr>
        <p:spPr>
          <a:xfrm>
            <a:off x="9144000" y="1293932"/>
            <a:ext cx="6787591" cy="930275"/>
          </a:xfrm>
          <a:prstGeom prst="rect">
            <a:avLst/>
          </a:prstGeom>
        </p:spPr>
        <p:txBody>
          <a:bodyPr lIns="0" tIns="0" rIns="0" bIns="0" rtlCol="0" anchor="t">
            <a:spAutoFit/>
          </a:bodyPr>
          <a:lstStyle/>
          <a:p>
            <a:pPr>
              <a:lnSpc>
                <a:spcPts val="7000"/>
              </a:lnSpc>
              <a:spcBef>
                <a:spcPct val="0"/>
              </a:spcBef>
            </a:pPr>
            <a:r>
              <a:rPr lang="en-US" sz="7000">
                <a:solidFill>
                  <a:srgbClr val="000000"/>
                </a:solidFill>
                <a:latin typeface="PT Sans Bold"/>
              </a:rPr>
              <a:t>About OPPFFCU</a:t>
            </a:r>
          </a:p>
        </p:txBody>
      </p:sp>
      <p:sp>
        <p:nvSpPr>
          <p:cNvPr id="10" name="TextBox 10"/>
          <p:cNvSpPr txBox="1"/>
          <p:nvPr/>
        </p:nvSpPr>
        <p:spPr>
          <a:xfrm>
            <a:off x="9144000" y="2478809"/>
            <a:ext cx="7628819" cy="392747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PT Sans"/>
              </a:rPr>
              <a:t>Began in 1986</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All members of the fraternity are eligible to apply for membership as well as their family members, and members of any of the Divine Nine organizations</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Provides life membership loans</a:t>
            </a:r>
          </a:p>
          <a:p>
            <a:pPr>
              <a:lnSpc>
                <a:spcPts val="3499"/>
              </a:lnSpc>
            </a:pPr>
            <a:endParaRPr lang="en-US" sz="2499">
              <a:solidFill>
                <a:srgbClr val="000000"/>
              </a:solidFill>
              <a:latin typeface="PT Sans"/>
            </a:endParaRPr>
          </a:p>
        </p:txBody>
      </p:sp>
      <p:sp>
        <p:nvSpPr>
          <p:cNvPr id="11" name="TextBox 11"/>
          <p:cNvSpPr txBox="1"/>
          <p:nvPr/>
        </p:nvSpPr>
        <p:spPr>
          <a:xfrm>
            <a:off x="9803428" y="6795865"/>
            <a:ext cx="7350364" cy="1298575"/>
          </a:xfrm>
          <a:prstGeom prst="rect">
            <a:avLst/>
          </a:prstGeom>
        </p:spPr>
        <p:txBody>
          <a:bodyPr lIns="0" tIns="0" rIns="0" bIns="0" rtlCol="0" anchor="t">
            <a:spAutoFit/>
          </a:bodyPr>
          <a:lstStyle/>
          <a:p>
            <a:pPr>
              <a:lnSpc>
                <a:spcPts val="3499"/>
              </a:lnSpc>
            </a:pPr>
            <a:r>
              <a:rPr lang="en-US" sz="2499">
                <a:solidFill>
                  <a:srgbClr val="FFFFFF"/>
                </a:solidFill>
                <a:latin typeface="PT Sans"/>
              </a:rPr>
              <a:t>The Omega Psi Phi Fraternity was the first of the Divine Nine organizations to start a credit union.</a:t>
            </a:r>
          </a:p>
          <a:p>
            <a:pPr>
              <a:lnSpc>
                <a:spcPts val="3499"/>
              </a:lnSpc>
            </a:pPr>
            <a:endParaRPr lang="en-US" sz="2499">
              <a:solidFill>
                <a:srgbClr val="FFFFFF"/>
              </a:solidFill>
              <a:latin typeface="PT Sans"/>
            </a:endParaRPr>
          </a:p>
        </p:txBody>
      </p:sp>
      <p:sp>
        <p:nvSpPr>
          <p:cNvPr id="12" name="TextBox 12"/>
          <p:cNvSpPr txBox="1"/>
          <p:nvPr/>
        </p:nvSpPr>
        <p:spPr>
          <a:xfrm>
            <a:off x="12193232" y="9378463"/>
            <a:ext cx="5066068" cy="320675"/>
          </a:xfrm>
          <a:prstGeom prst="rect">
            <a:avLst/>
          </a:prstGeom>
        </p:spPr>
        <p:txBody>
          <a:bodyPr lIns="0" tIns="0" rIns="0" bIns="0" rtlCol="0" anchor="t">
            <a:spAutoFit/>
          </a:bodyPr>
          <a:lstStyle/>
          <a:p>
            <a:pPr marL="0" lvl="0" indent="0" algn="r">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752277" y="15141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16172984" y="3638184"/>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3463530" y="2075330"/>
            <a:ext cx="11360941" cy="1800686"/>
          </a:xfrm>
          <a:prstGeom prst="rect">
            <a:avLst/>
          </a:prstGeom>
        </p:spPr>
        <p:txBody>
          <a:bodyPr lIns="0" tIns="0" rIns="0" bIns="0" rtlCol="0" anchor="t">
            <a:spAutoFit/>
          </a:bodyPr>
          <a:lstStyle/>
          <a:p>
            <a:pPr algn="ctr">
              <a:lnSpc>
                <a:spcPts val="6999"/>
              </a:lnSpc>
              <a:spcBef>
                <a:spcPct val="0"/>
              </a:spcBef>
            </a:pPr>
            <a:r>
              <a:rPr lang="en-US" sz="6999" dirty="0">
                <a:solidFill>
                  <a:srgbClr val="000000"/>
                </a:solidFill>
                <a:latin typeface="PT Sans Bold"/>
              </a:rPr>
              <a:t>OPPFFCU</a:t>
            </a:r>
          </a:p>
          <a:p>
            <a:pPr algn="ctr">
              <a:lnSpc>
                <a:spcPts val="6999"/>
              </a:lnSpc>
              <a:spcBef>
                <a:spcPct val="0"/>
              </a:spcBef>
            </a:pPr>
            <a:r>
              <a:rPr lang="en-US" sz="6999" dirty="0">
                <a:solidFill>
                  <a:srgbClr val="000000"/>
                </a:solidFill>
                <a:latin typeface="PT Sans Bold"/>
              </a:rPr>
              <a:t>Products and Services</a:t>
            </a:r>
          </a:p>
        </p:txBody>
      </p:sp>
      <p:sp>
        <p:nvSpPr>
          <p:cNvPr id="6" name="TextBox 6"/>
          <p:cNvSpPr txBox="1"/>
          <p:nvPr/>
        </p:nvSpPr>
        <p:spPr>
          <a:xfrm>
            <a:off x="1360438" y="3168650"/>
            <a:ext cx="14769176" cy="6118225"/>
          </a:xfrm>
          <a:prstGeom prst="rect">
            <a:avLst/>
          </a:prstGeom>
        </p:spPr>
        <p:txBody>
          <a:bodyPr lIns="0" tIns="0" rIns="0" bIns="0" rtlCol="0" anchor="t">
            <a:spAutoFit/>
          </a:bodyPr>
          <a:lstStyle/>
          <a:p>
            <a:pPr>
              <a:lnSpc>
                <a:spcPts val="3499"/>
              </a:lnSpc>
            </a:pPr>
            <a:r>
              <a:rPr lang="en-US" sz="2499" dirty="0">
                <a:solidFill>
                  <a:srgbClr val="000000"/>
                </a:solidFill>
                <a:latin typeface="PT Sans Bold"/>
              </a:rPr>
              <a:t>Accounts</a:t>
            </a:r>
          </a:p>
          <a:p>
            <a:pPr marL="539749" lvl="1" indent="-269875">
              <a:lnSpc>
                <a:spcPts val="3499"/>
              </a:lnSpc>
              <a:buFont typeface="Arial"/>
              <a:buChar char="•"/>
            </a:pPr>
            <a:r>
              <a:rPr lang="en-US" sz="2499" dirty="0">
                <a:solidFill>
                  <a:srgbClr val="000000"/>
                </a:solidFill>
                <a:latin typeface="PT Sans"/>
              </a:rPr>
              <a:t>Checking</a:t>
            </a:r>
          </a:p>
          <a:p>
            <a:pPr marL="539749" lvl="1" indent="-269875">
              <a:lnSpc>
                <a:spcPts val="3499"/>
              </a:lnSpc>
              <a:buFont typeface="Arial"/>
              <a:buChar char="•"/>
            </a:pPr>
            <a:r>
              <a:rPr lang="en-US" sz="2499" dirty="0">
                <a:solidFill>
                  <a:srgbClr val="000000"/>
                </a:solidFill>
                <a:latin typeface="PT Sans"/>
              </a:rPr>
              <a:t>Savings</a:t>
            </a:r>
          </a:p>
          <a:p>
            <a:pPr marL="539749" lvl="1" indent="-269875">
              <a:lnSpc>
                <a:spcPts val="3499"/>
              </a:lnSpc>
              <a:buFont typeface="Arial"/>
              <a:buChar char="•"/>
            </a:pPr>
            <a:r>
              <a:rPr lang="en-US" sz="2499" dirty="0">
                <a:solidFill>
                  <a:srgbClr val="000000"/>
                </a:solidFill>
                <a:latin typeface="PT Sans"/>
              </a:rPr>
              <a:t>Money Market</a:t>
            </a:r>
          </a:p>
          <a:p>
            <a:pPr>
              <a:lnSpc>
                <a:spcPts val="3499"/>
              </a:lnSpc>
            </a:pPr>
            <a:endParaRPr lang="en-US" sz="2499" dirty="0">
              <a:solidFill>
                <a:srgbClr val="000000"/>
              </a:solidFill>
              <a:latin typeface="PT Sans"/>
            </a:endParaRPr>
          </a:p>
          <a:p>
            <a:pPr>
              <a:lnSpc>
                <a:spcPts val="3499"/>
              </a:lnSpc>
            </a:pPr>
            <a:r>
              <a:rPr lang="en-US" sz="2499" dirty="0">
                <a:solidFill>
                  <a:srgbClr val="000000"/>
                </a:solidFill>
                <a:latin typeface="PT Sans Bold"/>
              </a:rPr>
              <a:t>Loans</a:t>
            </a:r>
          </a:p>
          <a:p>
            <a:pPr marL="539749" lvl="1" indent="-269875">
              <a:lnSpc>
                <a:spcPts val="3499"/>
              </a:lnSpc>
              <a:buFont typeface="Arial"/>
              <a:buChar char="•"/>
            </a:pPr>
            <a:r>
              <a:rPr lang="en-US" sz="2499" dirty="0">
                <a:solidFill>
                  <a:srgbClr val="000000"/>
                </a:solidFill>
                <a:latin typeface="PT Sans"/>
              </a:rPr>
              <a:t>Auto</a:t>
            </a:r>
          </a:p>
          <a:p>
            <a:pPr marL="539749" lvl="1" indent="-269875">
              <a:lnSpc>
                <a:spcPts val="3499"/>
              </a:lnSpc>
              <a:buFont typeface="Arial"/>
              <a:buChar char="•"/>
            </a:pPr>
            <a:r>
              <a:rPr lang="en-US" sz="2499" dirty="0">
                <a:solidFill>
                  <a:srgbClr val="000000"/>
                </a:solidFill>
                <a:latin typeface="PT Sans"/>
              </a:rPr>
              <a:t>Debt Consolidation</a:t>
            </a:r>
          </a:p>
          <a:p>
            <a:pPr marL="539749" lvl="1" indent="-269875">
              <a:lnSpc>
                <a:spcPts val="3499"/>
              </a:lnSpc>
              <a:buFont typeface="Arial"/>
              <a:buChar char="•"/>
            </a:pPr>
            <a:r>
              <a:rPr lang="en-US" sz="2499" dirty="0">
                <a:solidFill>
                  <a:srgbClr val="000000"/>
                </a:solidFill>
                <a:latin typeface="PT Sans"/>
              </a:rPr>
              <a:t>Life Membership</a:t>
            </a:r>
          </a:p>
          <a:p>
            <a:pPr>
              <a:lnSpc>
                <a:spcPts val="3499"/>
              </a:lnSpc>
            </a:pPr>
            <a:endParaRPr lang="en-US" sz="2499" dirty="0">
              <a:solidFill>
                <a:srgbClr val="000000"/>
              </a:solidFill>
              <a:latin typeface="PT Sans"/>
            </a:endParaRPr>
          </a:p>
          <a:p>
            <a:pPr>
              <a:lnSpc>
                <a:spcPts val="3499"/>
              </a:lnSpc>
            </a:pPr>
            <a:r>
              <a:rPr lang="en-US" sz="2499" dirty="0">
                <a:solidFill>
                  <a:srgbClr val="000000"/>
                </a:solidFill>
                <a:latin typeface="PT Sans Bold"/>
              </a:rPr>
              <a:t>Financial Support</a:t>
            </a:r>
            <a:r>
              <a:rPr lang="en-US" sz="2499" dirty="0">
                <a:solidFill>
                  <a:srgbClr val="000000"/>
                </a:solidFill>
                <a:latin typeface="PT Sans"/>
              </a:rPr>
              <a:t> (in partnership with Balance Pro)</a:t>
            </a:r>
          </a:p>
          <a:p>
            <a:pPr marL="539749" lvl="1" indent="-269875">
              <a:lnSpc>
                <a:spcPts val="3499"/>
              </a:lnSpc>
              <a:buFont typeface="Arial"/>
              <a:buChar char="•"/>
            </a:pPr>
            <a:r>
              <a:rPr lang="en-US" sz="2499" dirty="0">
                <a:solidFill>
                  <a:srgbClr val="000000"/>
                </a:solidFill>
                <a:latin typeface="PT Sans"/>
              </a:rPr>
              <a:t>Coaching for debt, budgeting, home buying, and student loans</a:t>
            </a:r>
          </a:p>
          <a:p>
            <a:pPr marL="539749" lvl="1" indent="-269875">
              <a:lnSpc>
                <a:spcPts val="3499"/>
              </a:lnSpc>
              <a:buFont typeface="Arial"/>
              <a:buChar char="•"/>
            </a:pPr>
            <a:r>
              <a:rPr lang="en-US" sz="2499" dirty="0">
                <a:solidFill>
                  <a:srgbClr val="000000"/>
                </a:solidFill>
                <a:latin typeface="PT Sans"/>
              </a:rPr>
              <a:t>Toolkits and Calculators </a:t>
            </a:r>
          </a:p>
          <a:p>
            <a:pPr>
              <a:lnSpc>
                <a:spcPts val="3499"/>
              </a:lnSpc>
            </a:pPr>
            <a:endParaRPr lang="en-US" sz="2499" dirty="0">
              <a:solidFill>
                <a:srgbClr val="000000"/>
              </a:solidFill>
              <a:latin typeface="PT Sans"/>
            </a:endParaRPr>
          </a:p>
        </p:txBody>
      </p:sp>
      <p:sp>
        <p:nvSpPr>
          <p:cNvPr id="7" name="TextBox 7"/>
          <p:cNvSpPr txBox="1"/>
          <p:nvPr/>
        </p:nvSpPr>
        <p:spPr>
          <a:xfrm>
            <a:off x="13221932" y="9464681"/>
            <a:ext cx="5066068" cy="320675"/>
          </a:xfrm>
          <a:prstGeom prst="rect">
            <a:avLst/>
          </a:prstGeom>
        </p:spPr>
        <p:txBody>
          <a:bodyPr lIns="0" tIns="0" rIns="0" bIns="0" rtlCol="0" anchor="t">
            <a:spAutoFit/>
          </a:bodyPr>
          <a:lstStyle/>
          <a:p>
            <a:pPr marL="0" lvl="0" indent="0" algn="ctr">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2"/>
            <a:srcRect l="18333" r="18333"/>
            <a:stretch>
              <a:fillRect/>
            </a:stretch>
          </p:blipFill>
          <p:spPr>
            <a:xfrm>
              <a:off x="0" y="0"/>
              <a:ext cx="11582287" cy="13716000"/>
            </a:xfrm>
            <a:prstGeom prst="rect">
              <a:avLst/>
            </a:prstGeom>
          </p:spPr>
        </p:pic>
      </p:grpSp>
      <p:sp>
        <p:nvSpPr>
          <p:cNvPr id="7" name="TextBox 7"/>
          <p:cNvSpPr txBox="1"/>
          <p:nvPr/>
        </p:nvSpPr>
        <p:spPr>
          <a:xfrm>
            <a:off x="1550938" y="1171575"/>
            <a:ext cx="6308824"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About Your Speaker</a:t>
            </a:r>
          </a:p>
        </p:txBody>
      </p:sp>
      <p:sp>
        <p:nvSpPr>
          <p:cNvPr id="8" name="TextBox 8"/>
          <p:cNvSpPr txBox="1"/>
          <p:nvPr/>
        </p:nvSpPr>
        <p:spPr>
          <a:xfrm>
            <a:off x="1550938" y="3361627"/>
            <a:ext cx="7782683" cy="5804731"/>
          </a:xfrm>
          <a:prstGeom prst="rect">
            <a:avLst/>
          </a:prstGeom>
        </p:spPr>
        <p:txBody>
          <a:bodyPr lIns="0" tIns="0" rIns="0" bIns="0" rtlCol="0" anchor="t">
            <a:spAutoFit/>
          </a:bodyPr>
          <a:lstStyle/>
          <a:p>
            <a:pPr marL="539749" lvl="1" indent="-269875">
              <a:lnSpc>
                <a:spcPts val="3499"/>
              </a:lnSpc>
              <a:buFont typeface="Arial"/>
              <a:buChar char="•"/>
            </a:pPr>
            <a:r>
              <a:rPr lang="en-US" sz="2499" dirty="0">
                <a:solidFill>
                  <a:srgbClr val="000000"/>
                </a:solidFill>
                <a:latin typeface="PT Sans"/>
              </a:rPr>
              <a:t>Serves on OPPFFCU’s board of directors and has over 20 years of experience helping individuals and families develop plans tailored to help them achieve what he calls financial freedom. </a:t>
            </a:r>
          </a:p>
          <a:p>
            <a:pPr marL="539749" lvl="1" indent="-269875">
              <a:lnSpc>
                <a:spcPts val="3499"/>
              </a:lnSpc>
              <a:buFont typeface="Arial"/>
              <a:buChar char="•"/>
            </a:pPr>
            <a:r>
              <a:rPr lang="en-US" sz="2499" dirty="0">
                <a:solidFill>
                  <a:srgbClr val="000000"/>
                </a:solidFill>
                <a:latin typeface="PT Sans"/>
              </a:rPr>
              <a:t>Has a BS in Industrial Engineering (Purdue) and an MBA Mgmt. (Loyola Baltimore, MD)</a:t>
            </a:r>
          </a:p>
          <a:p>
            <a:pPr marL="539749" lvl="1" indent="-269875">
              <a:lnSpc>
                <a:spcPts val="3499"/>
              </a:lnSpc>
              <a:buFont typeface="Arial"/>
              <a:buChar char="•"/>
            </a:pPr>
            <a:r>
              <a:rPr lang="en-US" sz="2499" dirty="0">
                <a:solidFill>
                  <a:srgbClr val="000000"/>
                </a:solidFill>
                <a:latin typeface="PT Sans"/>
              </a:rPr>
              <a:t>Has Series 6, 63, and 65 (added training on Federal Employees and Retirees) </a:t>
            </a:r>
          </a:p>
          <a:p>
            <a:pPr marL="539749" lvl="1" indent="-269875">
              <a:lnSpc>
                <a:spcPts val="3499"/>
              </a:lnSpc>
              <a:buFont typeface="Arial"/>
              <a:buChar char="•"/>
            </a:pPr>
            <a:r>
              <a:rPr lang="en-US" sz="2499" dirty="0">
                <a:solidFill>
                  <a:srgbClr val="000000"/>
                </a:solidFill>
                <a:latin typeface="PT Sans"/>
              </a:rPr>
              <a:t>Has Life and Health Insurance license (added training for Long-Term Care and Medicare)</a:t>
            </a:r>
          </a:p>
          <a:p>
            <a:pPr marL="539749" lvl="1" indent="-269875">
              <a:lnSpc>
                <a:spcPts val="3499"/>
              </a:lnSpc>
              <a:buFont typeface="Arial"/>
              <a:buChar char="•"/>
            </a:pPr>
            <a:r>
              <a:rPr lang="en-US" sz="2499" dirty="0">
                <a:solidFill>
                  <a:srgbClr val="000000"/>
                </a:solidFill>
                <a:latin typeface="PT Sans"/>
              </a:rPr>
              <a:t>Has experience as an adjunct professor teaching both Personal and Business Finance</a:t>
            </a:r>
          </a:p>
          <a:p>
            <a:pPr>
              <a:lnSpc>
                <a:spcPts val="3499"/>
              </a:lnSpc>
            </a:pPr>
            <a:endParaRPr lang="en-US" sz="2499" dirty="0">
              <a:solidFill>
                <a:srgbClr val="000000"/>
              </a:solidFill>
              <a:latin typeface="PT Sans"/>
            </a:endParaRPr>
          </a:p>
        </p:txBody>
      </p:sp>
      <p:sp>
        <p:nvSpPr>
          <p:cNvPr id="9" name="TextBox 9"/>
          <p:cNvSpPr txBox="1"/>
          <p:nvPr/>
        </p:nvSpPr>
        <p:spPr>
          <a:xfrm>
            <a:off x="742950" y="9458325"/>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16182"/>
            <a:ext cx="19659626" cy="6857990"/>
          </a:xfrm>
          <a:prstGeom prst="rect">
            <a:avLst/>
          </a:prstGeom>
          <a:solidFill>
            <a:srgbClr val="6D2077"/>
          </a:solidFill>
        </p:spPr>
        <p:txBody>
          <a:bodyPr/>
          <a:lstStyle/>
          <a:p>
            <a:endParaRPr lang="en-US"/>
          </a:p>
        </p:txBody>
      </p:sp>
      <p:sp>
        <p:nvSpPr>
          <p:cNvPr id="3" name="AutoShape 3"/>
          <p:cNvSpPr/>
          <p:nvPr/>
        </p:nvSpPr>
        <p:spPr>
          <a:xfrm>
            <a:off x="11679192" y="4185866"/>
            <a:ext cx="3569582" cy="4231220"/>
          </a:xfrm>
          <a:prstGeom prst="rect">
            <a:avLst/>
          </a:prstGeom>
          <a:solidFill>
            <a:srgbClr val="000000">
              <a:alpha val="33725"/>
            </a:srgbClr>
          </a:solidFill>
        </p:spPr>
        <p:txBody>
          <a:bodyPr/>
          <a:lstStyle/>
          <a:p>
            <a:endParaRPr lang="en-US"/>
          </a:p>
        </p:txBody>
      </p:sp>
      <p:sp>
        <p:nvSpPr>
          <p:cNvPr id="4" name="AutoShape 4"/>
          <p:cNvSpPr/>
          <p:nvPr/>
        </p:nvSpPr>
        <p:spPr>
          <a:xfrm>
            <a:off x="3238513" y="4185866"/>
            <a:ext cx="3569582" cy="4231220"/>
          </a:xfrm>
          <a:prstGeom prst="rect">
            <a:avLst/>
          </a:prstGeom>
          <a:solidFill>
            <a:srgbClr val="000000">
              <a:alpha val="33725"/>
            </a:srgbClr>
          </a:solidFill>
        </p:spPr>
        <p:txBody>
          <a:bodyPr/>
          <a:lstStyle/>
          <a:p>
            <a:endParaRPr lang="en-US"/>
          </a:p>
        </p:txBody>
      </p:sp>
      <p:sp>
        <p:nvSpPr>
          <p:cNvPr id="5" name="AutoShape 5"/>
          <p:cNvSpPr/>
          <p:nvPr/>
        </p:nvSpPr>
        <p:spPr>
          <a:xfrm>
            <a:off x="7458852" y="4185866"/>
            <a:ext cx="3569582" cy="4231220"/>
          </a:xfrm>
          <a:prstGeom prst="rect">
            <a:avLst/>
          </a:prstGeom>
          <a:solidFill>
            <a:srgbClr val="000000">
              <a:alpha val="33725"/>
            </a:srgbClr>
          </a:solidFill>
        </p:spPr>
        <p:txBody>
          <a:bodyPr/>
          <a:lstStyle/>
          <a:p>
            <a:endParaRPr lang="en-US"/>
          </a:p>
        </p:txBody>
      </p:sp>
      <p:sp>
        <p:nvSpPr>
          <p:cNvPr id="6" name="AutoShape 6"/>
          <p:cNvSpPr/>
          <p:nvPr/>
        </p:nvSpPr>
        <p:spPr>
          <a:xfrm>
            <a:off x="11507742" y="4023941"/>
            <a:ext cx="3569582" cy="4220278"/>
          </a:xfrm>
          <a:prstGeom prst="rect">
            <a:avLst/>
          </a:prstGeom>
          <a:solidFill>
            <a:srgbClr val="FFFFFF"/>
          </a:solidFill>
        </p:spPr>
        <p:txBody>
          <a:bodyPr/>
          <a:lstStyle/>
          <a:p>
            <a:endParaRPr lang="en-US"/>
          </a:p>
        </p:txBody>
      </p:sp>
      <p:sp>
        <p:nvSpPr>
          <p:cNvPr id="7" name="AutoShape 7"/>
          <p:cNvSpPr/>
          <p:nvPr/>
        </p:nvSpPr>
        <p:spPr>
          <a:xfrm>
            <a:off x="3067063" y="4023941"/>
            <a:ext cx="3569582" cy="4220278"/>
          </a:xfrm>
          <a:prstGeom prst="rect">
            <a:avLst/>
          </a:prstGeom>
          <a:solidFill>
            <a:srgbClr val="FFFFFF"/>
          </a:solidFill>
        </p:spPr>
        <p:txBody>
          <a:bodyPr/>
          <a:lstStyle/>
          <a:p>
            <a:endParaRPr lang="en-US"/>
          </a:p>
        </p:txBody>
      </p:sp>
      <p:sp>
        <p:nvSpPr>
          <p:cNvPr id="8" name="AutoShape 8"/>
          <p:cNvSpPr/>
          <p:nvPr/>
        </p:nvSpPr>
        <p:spPr>
          <a:xfrm>
            <a:off x="7287402" y="4023941"/>
            <a:ext cx="3569582" cy="4220278"/>
          </a:xfrm>
          <a:prstGeom prst="rect">
            <a:avLst/>
          </a:prstGeom>
          <a:solidFill>
            <a:srgbClr val="FFFFFF"/>
          </a:solidFill>
        </p:spPr>
        <p:txBody>
          <a:bodyPr/>
          <a:lstStyle/>
          <a:p>
            <a:endParaRPr lang="en-US"/>
          </a:p>
        </p:txBody>
      </p:sp>
      <p:sp>
        <p:nvSpPr>
          <p:cNvPr id="9" name="TextBox 9"/>
          <p:cNvSpPr txBox="1"/>
          <p:nvPr/>
        </p:nvSpPr>
        <p:spPr>
          <a:xfrm>
            <a:off x="5126492" y="1171575"/>
            <a:ext cx="8035017" cy="920750"/>
          </a:xfrm>
          <a:prstGeom prst="rect">
            <a:avLst/>
          </a:prstGeom>
        </p:spPr>
        <p:txBody>
          <a:bodyPr lIns="0" tIns="0" rIns="0" bIns="0" rtlCol="0" anchor="t">
            <a:spAutoFit/>
          </a:bodyPr>
          <a:lstStyle/>
          <a:p>
            <a:pPr algn="ctr">
              <a:lnSpc>
                <a:spcPts val="6999"/>
              </a:lnSpc>
              <a:spcBef>
                <a:spcPct val="0"/>
              </a:spcBef>
            </a:pPr>
            <a:r>
              <a:rPr lang="en-US" sz="6999">
                <a:solidFill>
                  <a:srgbClr val="FFFFFF"/>
                </a:solidFill>
                <a:latin typeface="PT Sans Bold"/>
              </a:rPr>
              <a:t>Agenda</a:t>
            </a:r>
          </a:p>
        </p:txBody>
      </p:sp>
      <p:sp>
        <p:nvSpPr>
          <p:cNvPr id="10" name="TextBox 10"/>
          <p:cNvSpPr txBox="1"/>
          <p:nvPr/>
        </p:nvSpPr>
        <p:spPr>
          <a:xfrm>
            <a:off x="1518684" y="2165958"/>
            <a:ext cx="15281024" cy="1736725"/>
          </a:xfrm>
          <a:prstGeom prst="rect">
            <a:avLst/>
          </a:prstGeom>
        </p:spPr>
        <p:txBody>
          <a:bodyPr lIns="0" tIns="0" rIns="0" bIns="0" rtlCol="0" anchor="t">
            <a:spAutoFit/>
          </a:bodyPr>
          <a:lstStyle/>
          <a:p>
            <a:pPr algn="ctr">
              <a:lnSpc>
                <a:spcPts val="3499"/>
              </a:lnSpc>
            </a:pPr>
            <a:r>
              <a:rPr lang="en-US" sz="2499">
                <a:solidFill>
                  <a:srgbClr val="FFFFFF"/>
                </a:solidFill>
                <a:latin typeface="PT Sans"/>
              </a:rPr>
              <a:t>Today, we will look at the impact of good money management on your wealth journey, the biggest mistakes people make when it comes to accumulating debt and investing, and the tools you need to both avoid and overcome bad habits. At the end you will:</a:t>
            </a:r>
          </a:p>
          <a:p>
            <a:pPr algn="ctr">
              <a:lnSpc>
                <a:spcPts val="3499"/>
              </a:lnSpc>
            </a:pPr>
            <a:endParaRPr lang="en-US" sz="2499">
              <a:solidFill>
                <a:srgbClr val="FFFFFF"/>
              </a:solidFill>
              <a:latin typeface="PT Sans"/>
            </a:endParaRPr>
          </a:p>
        </p:txBody>
      </p:sp>
      <p:sp>
        <p:nvSpPr>
          <p:cNvPr id="11" name="TextBox 11"/>
          <p:cNvSpPr txBox="1"/>
          <p:nvPr/>
        </p:nvSpPr>
        <p:spPr>
          <a:xfrm>
            <a:off x="3287734" y="4406244"/>
            <a:ext cx="3094794" cy="3764280"/>
          </a:xfrm>
          <a:prstGeom prst="rect">
            <a:avLst/>
          </a:prstGeom>
        </p:spPr>
        <p:txBody>
          <a:bodyPr lIns="0" tIns="0" rIns="0" bIns="0" rtlCol="0" anchor="t">
            <a:spAutoFit/>
          </a:bodyPr>
          <a:lstStyle/>
          <a:p>
            <a:pPr algn="ctr">
              <a:lnSpc>
                <a:spcPts val="4200"/>
              </a:lnSpc>
            </a:pPr>
            <a:r>
              <a:rPr lang="en-US" sz="4200">
                <a:solidFill>
                  <a:srgbClr val="000000"/>
                </a:solidFill>
                <a:latin typeface="PT Sans Bold"/>
              </a:rPr>
              <a:t>Be able to prepare and adjust a budget by which to manage your money</a:t>
            </a:r>
          </a:p>
        </p:txBody>
      </p:sp>
      <p:sp>
        <p:nvSpPr>
          <p:cNvPr id="12" name="Freeform 12"/>
          <p:cNvSpPr/>
          <p:nvPr/>
        </p:nvSpPr>
        <p:spPr>
          <a:xfrm>
            <a:off x="16377677" y="923192"/>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1028700" y="923192"/>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AutoShape 14"/>
          <p:cNvSpPr/>
          <p:nvPr/>
        </p:nvSpPr>
        <p:spPr>
          <a:xfrm rot="23662">
            <a:off x="13861144" y="1014412"/>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15" name="AutoShape 15"/>
          <p:cNvSpPr/>
          <p:nvPr/>
        </p:nvSpPr>
        <p:spPr>
          <a:xfrm rot="-10776337">
            <a:off x="2313529" y="1014413"/>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17" name="TextBox 17"/>
          <p:cNvSpPr txBox="1"/>
          <p:nvPr/>
        </p:nvSpPr>
        <p:spPr>
          <a:xfrm>
            <a:off x="7373127" y="4139544"/>
            <a:ext cx="3398132" cy="4297680"/>
          </a:xfrm>
          <a:prstGeom prst="rect">
            <a:avLst/>
          </a:prstGeom>
        </p:spPr>
        <p:txBody>
          <a:bodyPr lIns="0" tIns="0" rIns="0" bIns="0" rtlCol="0" anchor="t">
            <a:spAutoFit/>
          </a:bodyPr>
          <a:lstStyle/>
          <a:p>
            <a:pPr algn="ctr">
              <a:lnSpc>
                <a:spcPts val="4200"/>
              </a:lnSpc>
            </a:pPr>
            <a:r>
              <a:rPr lang="en-US" sz="4200">
                <a:solidFill>
                  <a:srgbClr val="000000"/>
                </a:solidFill>
                <a:latin typeface="PT Sans Bold"/>
              </a:rPr>
              <a:t>Have an appreciation for the basics of credit, its use, and its impact on your pursuit of wealth</a:t>
            </a:r>
          </a:p>
        </p:txBody>
      </p:sp>
      <p:sp>
        <p:nvSpPr>
          <p:cNvPr id="18" name="TextBox 18"/>
          <p:cNvSpPr txBox="1"/>
          <p:nvPr/>
        </p:nvSpPr>
        <p:spPr>
          <a:xfrm>
            <a:off x="11745136" y="4119405"/>
            <a:ext cx="3094794" cy="4297680"/>
          </a:xfrm>
          <a:prstGeom prst="rect">
            <a:avLst/>
          </a:prstGeom>
        </p:spPr>
        <p:txBody>
          <a:bodyPr lIns="0" tIns="0" rIns="0" bIns="0" rtlCol="0" anchor="t">
            <a:spAutoFit/>
          </a:bodyPr>
          <a:lstStyle/>
          <a:p>
            <a:pPr algn="ctr">
              <a:lnSpc>
                <a:spcPts val="4200"/>
              </a:lnSpc>
            </a:pPr>
            <a:r>
              <a:rPr lang="en-US" sz="4200">
                <a:solidFill>
                  <a:srgbClr val="000000"/>
                </a:solidFill>
                <a:latin typeface="PT Sans Bold"/>
              </a:rPr>
              <a:t>Understand the importance and impact investing has on your standard of living</a:t>
            </a:r>
          </a:p>
        </p:txBody>
      </p:sp>
      <p:sp>
        <p:nvSpPr>
          <p:cNvPr id="19" name="TextBox 19"/>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4191000" y="1485900"/>
            <a:ext cx="9702520" cy="920750"/>
          </a:xfrm>
          <a:prstGeom prst="rect">
            <a:avLst/>
          </a:prstGeom>
        </p:spPr>
        <p:txBody>
          <a:bodyPr lIns="0" tIns="0" rIns="0" bIns="0" rtlCol="0" anchor="t">
            <a:spAutoFit/>
          </a:bodyPr>
          <a:lstStyle/>
          <a:p>
            <a:pPr algn="ctr">
              <a:lnSpc>
                <a:spcPts val="6999"/>
              </a:lnSpc>
              <a:spcBef>
                <a:spcPct val="0"/>
              </a:spcBef>
            </a:pPr>
            <a:r>
              <a:rPr lang="en-US" sz="6999" dirty="0">
                <a:solidFill>
                  <a:srgbClr val="000000"/>
                </a:solidFill>
                <a:latin typeface="PT Sans Bold"/>
              </a:rPr>
              <a:t>Journey to Wealth</a:t>
            </a:r>
          </a:p>
        </p:txBody>
      </p:sp>
      <p:sp>
        <p:nvSpPr>
          <p:cNvPr id="6" name="TextBox 6"/>
          <p:cNvSpPr txBox="1"/>
          <p:nvPr/>
        </p:nvSpPr>
        <p:spPr>
          <a:xfrm>
            <a:off x="1360438" y="3140075"/>
            <a:ext cx="16067071" cy="6118225"/>
          </a:xfrm>
          <a:prstGeom prst="rect">
            <a:avLst/>
          </a:prstGeom>
        </p:spPr>
        <p:txBody>
          <a:bodyPr lIns="0" tIns="0" rIns="0" bIns="0" rtlCol="0" anchor="t">
            <a:spAutoFit/>
          </a:bodyPr>
          <a:lstStyle/>
          <a:p>
            <a:pPr>
              <a:lnSpc>
                <a:spcPts val="3499"/>
              </a:lnSpc>
            </a:pPr>
            <a:r>
              <a:rPr lang="en-US" sz="2499">
                <a:solidFill>
                  <a:srgbClr val="000000"/>
                </a:solidFill>
                <a:latin typeface="PT Sans Bold"/>
              </a:rPr>
              <a:t>Steps to Help You Build Wealth</a:t>
            </a:r>
          </a:p>
          <a:p>
            <a:pPr>
              <a:lnSpc>
                <a:spcPts val="3499"/>
              </a:lnSpc>
            </a:pPr>
            <a:endParaRPr lang="en-US" sz="2499">
              <a:solidFill>
                <a:srgbClr val="000000"/>
              </a:solidFill>
              <a:latin typeface="PT Sans Bold"/>
            </a:endParaRPr>
          </a:p>
          <a:p>
            <a:pPr marL="539749" lvl="1" indent="-269875">
              <a:lnSpc>
                <a:spcPts val="3499"/>
              </a:lnSpc>
              <a:buFont typeface="Arial"/>
              <a:buChar char="•"/>
            </a:pPr>
            <a:r>
              <a:rPr lang="en-US" sz="2499">
                <a:solidFill>
                  <a:srgbClr val="000000"/>
                </a:solidFill>
                <a:latin typeface="PT Sans"/>
              </a:rPr>
              <a:t>Start by making a plan (set your goals)</a:t>
            </a:r>
          </a:p>
          <a:p>
            <a:pPr marL="539749" lvl="1" indent="-269875">
              <a:lnSpc>
                <a:spcPts val="3499"/>
              </a:lnSpc>
              <a:buFont typeface="Arial"/>
              <a:buChar char="•"/>
            </a:pPr>
            <a:r>
              <a:rPr lang="en-US" sz="2499">
                <a:solidFill>
                  <a:srgbClr val="000000"/>
                </a:solidFill>
                <a:latin typeface="PT Sans"/>
              </a:rPr>
              <a:t>Make a budget and stick to it (Do not use credit to pay your bills.)</a:t>
            </a:r>
          </a:p>
          <a:p>
            <a:pPr marL="539749" lvl="1" indent="-269875">
              <a:lnSpc>
                <a:spcPts val="3499"/>
              </a:lnSpc>
              <a:buFont typeface="Arial"/>
              <a:buChar char="•"/>
            </a:pPr>
            <a:r>
              <a:rPr lang="en-US" sz="2499">
                <a:solidFill>
                  <a:srgbClr val="000000"/>
                </a:solidFill>
                <a:latin typeface="PT Sans"/>
              </a:rPr>
              <a:t>Build your emergency (3 to 6 months) and pay cash funds</a:t>
            </a:r>
          </a:p>
          <a:p>
            <a:pPr marL="539749" lvl="1" indent="-269875">
              <a:lnSpc>
                <a:spcPts val="3499"/>
              </a:lnSpc>
              <a:buFont typeface="Arial"/>
              <a:buChar char="•"/>
            </a:pPr>
            <a:r>
              <a:rPr lang="en-US" sz="2499">
                <a:solidFill>
                  <a:srgbClr val="000000"/>
                </a:solidFill>
                <a:latin typeface="PT Sans"/>
              </a:rPr>
              <a:t>Automate your financial life (Pay recurring bills via automatic bank draft)</a:t>
            </a:r>
          </a:p>
          <a:p>
            <a:pPr marL="539749" lvl="1" indent="-269875">
              <a:lnSpc>
                <a:spcPts val="3499"/>
              </a:lnSpc>
              <a:buFont typeface="Arial"/>
              <a:buChar char="•"/>
            </a:pPr>
            <a:r>
              <a:rPr lang="en-US" sz="2499">
                <a:solidFill>
                  <a:srgbClr val="000000"/>
                </a:solidFill>
                <a:latin typeface="PT Sans"/>
              </a:rPr>
              <a:t>“Manage your debt from the start and continue to do so”</a:t>
            </a:r>
          </a:p>
          <a:p>
            <a:pPr marL="539749" lvl="1" indent="-269875">
              <a:lnSpc>
                <a:spcPts val="3499"/>
              </a:lnSpc>
              <a:buFont typeface="Arial"/>
              <a:buChar char="•"/>
            </a:pPr>
            <a:r>
              <a:rPr lang="en-US" sz="2499">
                <a:solidFill>
                  <a:srgbClr val="000000"/>
                </a:solidFill>
                <a:latin typeface="PT Sans"/>
              </a:rPr>
              <a:t>(Good Debt = Needs and Aids to Building Wealth (e.g. education, home ownership, business start up) vs. Bad Debt = Impulse wants and buys, unrealistic lifestyle, and timeshare)</a:t>
            </a:r>
          </a:p>
          <a:p>
            <a:pPr marL="539749" lvl="1" indent="-269875">
              <a:lnSpc>
                <a:spcPts val="3499"/>
              </a:lnSpc>
              <a:buFont typeface="Arial"/>
              <a:buChar char="•"/>
            </a:pPr>
            <a:r>
              <a:rPr lang="en-US" sz="2499">
                <a:solidFill>
                  <a:srgbClr val="000000"/>
                </a:solidFill>
                <a:latin typeface="PT Sans"/>
              </a:rPr>
              <a:t>Track your credit score</a:t>
            </a:r>
          </a:p>
          <a:p>
            <a:pPr marL="539749" lvl="1" indent="-269875">
              <a:lnSpc>
                <a:spcPts val="3499"/>
              </a:lnSpc>
              <a:buFont typeface="Arial"/>
              <a:buChar char="•"/>
            </a:pPr>
            <a:r>
              <a:rPr lang="en-US" sz="2499">
                <a:solidFill>
                  <a:srgbClr val="000000"/>
                </a:solidFill>
                <a:latin typeface="PT Sans"/>
              </a:rPr>
              <a:t>Match your investments to your goals (e.g. retirement(401k), education (529), home (other))</a:t>
            </a:r>
          </a:p>
          <a:p>
            <a:pPr marL="539749" lvl="1" indent="-269875">
              <a:lnSpc>
                <a:spcPts val="3499"/>
              </a:lnSpc>
              <a:buFont typeface="Arial"/>
              <a:buChar char="•"/>
            </a:pPr>
            <a:r>
              <a:rPr lang="en-US" sz="2499">
                <a:solidFill>
                  <a:srgbClr val="000000"/>
                </a:solidFill>
                <a:latin typeface="PT Sans"/>
              </a:rPr>
              <a:t>Stay diversified (know your risk tolerance) and invest towards multiple income streams</a:t>
            </a:r>
          </a:p>
          <a:p>
            <a:pPr marL="539749" lvl="1" indent="-269875">
              <a:lnSpc>
                <a:spcPts val="3499"/>
              </a:lnSpc>
              <a:buFont typeface="Arial"/>
              <a:buChar char="•"/>
            </a:pPr>
            <a:r>
              <a:rPr lang="en-US" sz="2499">
                <a:solidFill>
                  <a:srgbClr val="000000"/>
                </a:solidFill>
                <a:latin typeface="PT Sans"/>
              </a:rPr>
              <a:t>Save and invest more as you up your earnings</a:t>
            </a:r>
          </a:p>
          <a:p>
            <a:pPr>
              <a:lnSpc>
                <a:spcPts val="3499"/>
              </a:lnSpc>
            </a:pPr>
            <a:endParaRPr lang="en-US" sz="2499">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7" name="AutoShape 7"/>
          <p:cNvSpPr/>
          <p:nvPr/>
        </p:nvSpPr>
        <p:spPr>
          <a:xfrm>
            <a:off x="1548907" y="3295954"/>
            <a:ext cx="7604618" cy="2649358"/>
          </a:xfrm>
          <a:prstGeom prst="rect">
            <a:avLst/>
          </a:prstGeom>
          <a:solidFill>
            <a:srgbClr val="000000">
              <a:alpha val="11765"/>
            </a:srgbClr>
          </a:solidFill>
        </p:spPr>
        <p:txBody>
          <a:bodyPr/>
          <a:lstStyle/>
          <a:p>
            <a:endParaRPr lang="en-US"/>
          </a:p>
        </p:txBody>
      </p:sp>
      <p:sp>
        <p:nvSpPr>
          <p:cNvPr id="8" name="AutoShape 8"/>
          <p:cNvSpPr/>
          <p:nvPr/>
        </p:nvSpPr>
        <p:spPr>
          <a:xfrm>
            <a:off x="9396184" y="3295954"/>
            <a:ext cx="7604618" cy="2649358"/>
          </a:xfrm>
          <a:prstGeom prst="rect">
            <a:avLst/>
          </a:prstGeom>
          <a:solidFill>
            <a:srgbClr val="000000">
              <a:alpha val="11765"/>
            </a:srgbClr>
          </a:solidFill>
        </p:spPr>
        <p:txBody>
          <a:bodyPr/>
          <a:lstStyle/>
          <a:p>
            <a:endParaRPr lang="en-US"/>
          </a:p>
        </p:txBody>
      </p:sp>
      <p:sp>
        <p:nvSpPr>
          <p:cNvPr id="9" name="AutoShape 9"/>
          <p:cNvSpPr/>
          <p:nvPr/>
        </p:nvSpPr>
        <p:spPr>
          <a:xfrm>
            <a:off x="1418053" y="3174807"/>
            <a:ext cx="7604618" cy="2649358"/>
          </a:xfrm>
          <a:prstGeom prst="rect">
            <a:avLst/>
          </a:prstGeom>
          <a:solidFill>
            <a:srgbClr val="6D2077"/>
          </a:solidFill>
        </p:spPr>
        <p:txBody>
          <a:bodyPr/>
          <a:lstStyle/>
          <a:p>
            <a:endParaRPr lang="en-US"/>
          </a:p>
        </p:txBody>
      </p:sp>
      <p:sp>
        <p:nvSpPr>
          <p:cNvPr id="10" name="AutoShape 10"/>
          <p:cNvSpPr/>
          <p:nvPr/>
        </p:nvSpPr>
        <p:spPr>
          <a:xfrm>
            <a:off x="2300098" y="6155913"/>
            <a:ext cx="13445145" cy="2048480"/>
          </a:xfrm>
          <a:prstGeom prst="rect">
            <a:avLst/>
          </a:prstGeom>
          <a:solidFill>
            <a:srgbClr val="6D2077"/>
          </a:solidFill>
        </p:spPr>
        <p:txBody>
          <a:bodyPr/>
          <a:lstStyle/>
          <a:p>
            <a:endParaRPr lang="en-US"/>
          </a:p>
        </p:txBody>
      </p:sp>
      <p:sp>
        <p:nvSpPr>
          <p:cNvPr id="11" name="AutoShape 11"/>
          <p:cNvSpPr/>
          <p:nvPr/>
        </p:nvSpPr>
        <p:spPr>
          <a:xfrm>
            <a:off x="9265329" y="3174807"/>
            <a:ext cx="7604618" cy="2649358"/>
          </a:xfrm>
          <a:prstGeom prst="rect">
            <a:avLst/>
          </a:prstGeom>
          <a:solidFill>
            <a:srgbClr val="6D2077"/>
          </a:solidFill>
        </p:spPr>
        <p:txBody>
          <a:bodyPr/>
          <a:lstStyle/>
          <a:p>
            <a:endParaRPr lang="en-US"/>
          </a:p>
        </p:txBody>
      </p:sp>
      <p:sp>
        <p:nvSpPr>
          <p:cNvPr id="12" name="TextBox 12"/>
          <p:cNvSpPr txBox="1"/>
          <p:nvPr/>
        </p:nvSpPr>
        <p:spPr>
          <a:xfrm>
            <a:off x="2724915" y="806769"/>
            <a:ext cx="12838170" cy="920750"/>
          </a:xfrm>
          <a:prstGeom prst="rect">
            <a:avLst/>
          </a:prstGeom>
        </p:spPr>
        <p:txBody>
          <a:bodyPr lIns="0" tIns="0" rIns="0" bIns="0" rtlCol="0" anchor="t">
            <a:spAutoFit/>
          </a:bodyPr>
          <a:lstStyle/>
          <a:p>
            <a:pPr algn="ctr">
              <a:lnSpc>
                <a:spcPts val="6999"/>
              </a:lnSpc>
              <a:spcBef>
                <a:spcPct val="0"/>
              </a:spcBef>
            </a:pPr>
            <a:r>
              <a:rPr lang="en-US" sz="6999" dirty="0">
                <a:solidFill>
                  <a:srgbClr val="000000"/>
                </a:solidFill>
                <a:latin typeface="PT Sans Bold"/>
              </a:rPr>
              <a:t>Journey to Wealth Challenges</a:t>
            </a:r>
          </a:p>
        </p:txBody>
      </p:sp>
      <p:sp>
        <p:nvSpPr>
          <p:cNvPr id="13" name="TextBox 13"/>
          <p:cNvSpPr txBox="1"/>
          <p:nvPr/>
        </p:nvSpPr>
        <p:spPr>
          <a:xfrm>
            <a:off x="2111630" y="3443787"/>
            <a:ext cx="6217463" cy="2009775"/>
          </a:xfrm>
          <a:prstGeom prst="rect">
            <a:avLst/>
          </a:prstGeom>
        </p:spPr>
        <p:txBody>
          <a:bodyPr lIns="0" tIns="0" rIns="0" bIns="0" rtlCol="0" anchor="t">
            <a:spAutoFit/>
          </a:bodyPr>
          <a:lstStyle/>
          <a:p>
            <a:pPr algn="ctr">
              <a:lnSpc>
                <a:spcPts val="6299"/>
              </a:lnSpc>
            </a:pPr>
            <a:r>
              <a:rPr lang="en-US" sz="4500">
                <a:solidFill>
                  <a:srgbClr val="FFFFFF"/>
                </a:solidFill>
                <a:latin typeface="PT Sans Bold"/>
              </a:rPr>
              <a:t>Challenge One:</a:t>
            </a:r>
          </a:p>
          <a:p>
            <a:pPr algn="ctr">
              <a:lnSpc>
                <a:spcPts val="3000"/>
              </a:lnSpc>
            </a:pPr>
            <a:r>
              <a:rPr lang="en-US" sz="3000">
                <a:solidFill>
                  <a:srgbClr val="FFFFFF"/>
                </a:solidFill>
                <a:latin typeface="PT Sans"/>
              </a:rPr>
              <a:t>no budget, an unrealistic budget, or a budget that is</a:t>
            </a:r>
          </a:p>
          <a:p>
            <a:pPr marL="0" lvl="0" indent="0" algn="ctr">
              <a:lnSpc>
                <a:spcPts val="3000"/>
              </a:lnSpc>
            </a:pPr>
            <a:r>
              <a:rPr lang="en-US" sz="3000">
                <a:solidFill>
                  <a:srgbClr val="FFFFFF"/>
                </a:solidFill>
                <a:latin typeface="PT Sans"/>
              </a:rPr>
              <a:t>not working well for them</a:t>
            </a:r>
          </a:p>
        </p:txBody>
      </p:sp>
      <p:sp>
        <p:nvSpPr>
          <p:cNvPr id="14" name="TextBox 14"/>
          <p:cNvSpPr txBox="1"/>
          <p:nvPr/>
        </p:nvSpPr>
        <p:spPr>
          <a:xfrm>
            <a:off x="742950" y="9458325"/>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
        <p:nvSpPr>
          <p:cNvPr id="15" name="TextBox 15"/>
          <p:cNvSpPr txBox="1"/>
          <p:nvPr/>
        </p:nvSpPr>
        <p:spPr>
          <a:xfrm>
            <a:off x="2724915" y="2101850"/>
            <a:ext cx="12838170" cy="948690"/>
          </a:xfrm>
          <a:prstGeom prst="rect">
            <a:avLst/>
          </a:prstGeom>
        </p:spPr>
        <p:txBody>
          <a:bodyPr lIns="0" tIns="0" rIns="0" bIns="0" rtlCol="0" anchor="t">
            <a:spAutoFit/>
          </a:bodyPr>
          <a:lstStyle/>
          <a:p>
            <a:pPr algn="ctr">
              <a:lnSpc>
                <a:spcPts val="3600"/>
              </a:lnSpc>
            </a:pPr>
            <a:r>
              <a:rPr lang="en-US" sz="3600">
                <a:solidFill>
                  <a:srgbClr val="000000"/>
                </a:solidFill>
                <a:latin typeface="PT Sans"/>
              </a:rPr>
              <a:t>Far too many folks find themselves dealing with one or more of the following challenges in their pursuit of wealth:</a:t>
            </a:r>
          </a:p>
        </p:txBody>
      </p:sp>
      <p:sp>
        <p:nvSpPr>
          <p:cNvPr id="16" name="TextBox 16"/>
          <p:cNvSpPr txBox="1"/>
          <p:nvPr/>
        </p:nvSpPr>
        <p:spPr>
          <a:xfrm>
            <a:off x="9753600" y="3605712"/>
            <a:ext cx="6217463" cy="1352550"/>
          </a:xfrm>
          <a:prstGeom prst="rect">
            <a:avLst/>
          </a:prstGeom>
        </p:spPr>
        <p:txBody>
          <a:bodyPr lIns="0" tIns="0" rIns="0" bIns="0" rtlCol="0" anchor="t">
            <a:spAutoFit/>
          </a:bodyPr>
          <a:lstStyle/>
          <a:p>
            <a:pPr algn="ctr">
              <a:lnSpc>
                <a:spcPts val="4500"/>
              </a:lnSpc>
            </a:pPr>
            <a:r>
              <a:rPr lang="en-US" sz="4500">
                <a:solidFill>
                  <a:srgbClr val="FFFFFF"/>
                </a:solidFill>
                <a:latin typeface="PT Sans Bold"/>
              </a:rPr>
              <a:t>Challenge Two:</a:t>
            </a:r>
          </a:p>
          <a:p>
            <a:pPr marL="0" lvl="0" indent="0" algn="ctr">
              <a:lnSpc>
                <a:spcPts val="3000"/>
              </a:lnSpc>
            </a:pPr>
            <a:r>
              <a:rPr lang="en-US" sz="3000">
                <a:solidFill>
                  <a:srgbClr val="FFFFFF"/>
                </a:solidFill>
                <a:latin typeface="PT Sans"/>
              </a:rPr>
              <a:t>no credit, poor credit, or damaged credit</a:t>
            </a:r>
          </a:p>
        </p:txBody>
      </p:sp>
      <p:sp>
        <p:nvSpPr>
          <p:cNvPr id="17" name="TextBox 17"/>
          <p:cNvSpPr txBox="1"/>
          <p:nvPr/>
        </p:nvSpPr>
        <p:spPr>
          <a:xfrm>
            <a:off x="4063237" y="6488236"/>
            <a:ext cx="9918867" cy="1352550"/>
          </a:xfrm>
          <a:prstGeom prst="rect">
            <a:avLst/>
          </a:prstGeom>
        </p:spPr>
        <p:txBody>
          <a:bodyPr lIns="0" tIns="0" rIns="0" bIns="0" rtlCol="0" anchor="t">
            <a:spAutoFit/>
          </a:bodyPr>
          <a:lstStyle/>
          <a:p>
            <a:pPr algn="ctr">
              <a:lnSpc>
                <a:spcPts val="4500"/>
              </a:lnSpc>
            </a:pPr>
            <a:r>
              <a:rPr lang="en-US" sz="4500">
                <a:solidFill>
                  <a:srgbClr val="FFFFFF"/>
                </a:solidFill>
                <a:latin typeface="PT Sans Bold"/>
              </a:rPr>
              <a:t>Challenge Three:</a:t>
            </a:r>
          </a:p>
          <a:p>
            <a:pPr algn="ctr">
              <a:lnSpc>
                <a:spcPts val="3000"/>
              </a:lnSpc>
            </a:pPr>
            <a:r>
              <a:rPr lang="en-US" sz="3000">
                <a:solidFill>
                  <a:srgbClr val="FFFFFF"/>
                </a:solidFill>
                <a:latin typeface="PT Sans"/>
              </a:rPr>
              <a:t>no investments, insufficient investments upon</a:t>
            </a:r>
          </a:p>
          <a:p>
            <a:pPr marL="0" lvl="0" indent="0" algn="ctr">
              <a:lnSpc>
                <a:spcPts val="3000"/>
              </a:lnSpc>
            </a:pPr>
            <a:r>
              <a:rPr lang="en-US" sz="3000">
                <a:solidFill>
                  <a:srgbClr val="FFFFFF"/>
                </a:solidFill>
                <a:latin typeface="PT Sans"/>
              </a:rPr>
              <a:t>which to retire, or diminishing investments in retirement.</a:t>
            </a:r>
          </a:p>
        </p:txBody>
      </p:sp>
      <p:sp>
        <p:nvSpPr>
          <p:cNvPr id="18" name="TextBox 18"/>
          <p:cNvSpPr txBox="1"/>
          <p:nvPr/>
        </p:nvSpPr>
        <p:spPr>
          <a:xfrm>
            <a:off x="1427578" y="8385368"/>
            <a:ext cx="15451895" cy="781050"/>
          </a:xfrm>
          <a:prstGeom prst="rect">
            <a:avLst/>
          </a:prstGeom>
        </p:spPr>
        <p:txBody>
          <a:bodyPr lIns="0" tIns="0" rIns="0" bIns="0" rtlCol="0" anchor="t">
            <a:spAutoFit/>
          </a:bodyPr>
          <a:lstStyle/>
          <a:p>
            <a:pPr algn="ctr">
              <a:lnSpc>
                <a:spcPts val="3000"/>
              </a:lnSpc>
            </a:pPr>
            <a:r>
              <a:rPr lang="en-US" sz="3000">
                <a:solidFill>
                  <a:srgbClr val="000000"/>
                </a:solidFill>
                <a:latin typeface="PT Sans"/>
              </a:rPr>
              <a:t>Let’s take a look at these challenges. When we are done, you will have a</a:t>
            </a:r>
          </a:p>
          <a:p>
            <a:pPr marL="0" lvl="0" indent="0" algn="ctr">
              <a:lnSpc>
                <a:spcPts val="3000"/>
              </a:lnSpc>
            </a:pPr>
            <a:r>
              <a:rPr lang="en-US" sz="3000">
                <a:solidFill>
                  <a:srgbClr val="000000"/>
                </a:solidFill>
                <a:latin typeface="PT Sans"/>
              </a:rPr>
              <a:t>roadmap to address and overcome each of them.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52" r="21852"/>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Challenge One: Budget</a:t>
            </a:r>
          </a:p>
        </p:txBody>
      </p:sp>
      <p:sp>
        <p:nvSpPr>
          <p:cNvPr id="7" name="TextBox 7"/>
          <p:cNvSpPr txBox="1"/>
          <p:nvPr/>
        </p:nvSpPr>
        <p:spPr>
          <a:xfrm>
            <a:off x="9544050" y="2909495"/>
            <a:ext cx="7723127" cy="610870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Montserrat"/>
              </a:rPr>
              <a:t>No budget – Simply put if you have no budget, you have no plan or desire to pursue wealth. To become wealthy, you need to manage your money.</a:t>
            </a:r>
          </a:p>
          <a:p>
            <a:pPr>
              <a:lnSpc>
                <a:spcPts val="3499"/>
              </a:lnSpc>
            </a:pPr>
            <a:endParaRPr lang="en-US" sz="2499">
              <a:solidFill>
                <a:srgbClr val="000000"/>
              </a:solidFill>
              <a:latin typeface="Montserrat"/>
            </a:endParaRPr>
          </a:p>
          <a:p>
            <a:pPr marL="539749" lvl="1" indent="-269875">
              <a:lnSpc>
                <a:spcPts val="3499"/>
              </a:lnSpc>
              <a:buFont typeface="Arial"/>
              <a:buChar char="•"/>
            </a:pPr>
            <a:r>
              <a:rPr lang="en-US" sz="2499">
                <a:solidFill>
                  <a:srgbClr val="000000"/>
                </a:solidFill>
                <a:latin typeface="Montserrat"/>
              </a:rPr>
              <a:t>An unrealistic budget – Your budget needs to be “zero-based”. This means it covers and accounts for all that you bring in and all that you pay out. Pay yourself first, pay your taxes, and live off what is left.</a:t>
            </a:r>
          </a:p>
          <a:p>
            <a:pPr>
              <a:lnSpc>
                <a:spcPts val="3499"/>
              </a:lnSpc>
            </a:pPr>
            <a:endParaRPr lang="en-US" sz="2499">
              <a:solidFill>
                <a:srgbClr val="000000"/>
              </a:solidFill>
              <a:latin typeface="Montserrat"/>
            </a:endParaRPr>
          </a:p>
          <a:p>
            <a:pPr marL="539749" lvl="1" indent="-269875">
              <a:lnSpc>
                <a:spcPts val="3499"/>
              </a:lnSpc>
              <a:buFont typeface="Arial"/>
              <a:buChar char="•"/>
            </a:pPr>
            <a:r>
              <a:rPr lang="en-US" sz="2499">
                <a:solidFill>
                  <a:srgbClr val="000000"/>
                </a:solidFill>
                <a:latin typeface="Montserrat"/>
              </a:rPr>
              <a:t>A budget that is not working well for you - Your budget must be tied to your financial goals (e.g. savings, retirement, home, etc</a:t>
            </a:r>
            <a:r>
              <a:rPr lang="en-US" sz="2499">
                <a:solidFill>
                  <a:srgbClr val="000000"/>
                </a:solidFill>
                <a:latin typeface="Montserrat Bold"/>
              </a:rPr>
              <a:t>.)</a:t>
            </a:r>
          </a:p>
        </p:txBody>
      </p:sp>
      <p:sp>
        <p:nvSpPr>
          <p:cNvPr id="8" name="TextBox 8"/>
          <p:cNvSpPr txBox="1"/>
          <p:nvPr/>
        </p:nvSpPr>
        <p:spPr>
          <a:xfrm>
            <a:off x="13221932"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52" r="21852"/>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523631"/>
            <a:ext cx="8486774" cy="1800686"/>
          </a:xfrm>
          <a:prstGeom prst="rect">
            <a:avLst/>
          </a:prstGeom>
        </p:spPr>
        <p:txBody>
          <a:bodyPr wrap="square" lIns="0" tIns="0" rIns="0" bIns="0" rtlCol="0" anchor="t">
            <a:spAutoFit/>
          </a:bodyPr>
          <a:lstStyle/>
          <a:p>
            <a:pPr>
              <a:lnSpc>
                <a:spcPts val="6999"/>
              </a:lnSpc>
              <a:spcBef>
                <a:spcPct val="0"/>
              </a:spcBef>
            </a:pPr>
            <a:r>
              <a:rPr lang="en-US" sz="6999" dirty="0">
                <a:solidFill>
                  <a:srgbClr val="000000"/>
                </a:solidFill>
                <a:latin typeface="PT Sans Bold"/>
              </a:rPr>
              <a:t>Challenge Two: </a:t>
            </a:r>
          </a:p>
          <a:p>
            <a:pPr>
              <a:lnSpc>
                <a:spcPts val="6999"/>
              </a:lnSpc>
              <a:spcBef>
                <a:spcPct val="0"/>
              </a:spcBef>
            </a:pPr>
            <a:r>
              <a:rPr lang="en-US" sz="6999" dirty="0">
                <a:solidFill>
                  <a:srgbClr val="000000"/>
                </a:solidFill>
                <a:latin typeface="PT Sans Bold"/>
              </a:rPr>
              <a:t>Credit</a:t>
            </a:r>
          </a:p>
        </p:txBody>
      </p:sp>
      <p:sp>
        <p:nvSpPr>
          <p:cNvPr id="7" name="TextBox 7"/>
          <p:cNvSpPr txBox="1"/>
          <p:nvPr/>
        </p:nvSpPr>
        <p:spPr>
          <a:xfrm>
            <a:off x="9643967" y="2218304"/>
            <a:ext cx="8286939" cy="7379328"/>
          </a:xfrm>
          <a:prstGeom prst="rect">
            <a:avLst/>
          </a:prstGeom>
        </p:spPr>
        <p:txBody>
          <a:bodyPr wrap="square" lIns="0" tIns="0" rIns="0" bIns="0" rtlCol="0" anchor="t">
            <a:spAutoFit/>
          </a:bodyPr>
          <a:lstStyle/>
          <a:p>
            <a:pPr marL="518160" lvl="1" indent="-259080">
              <a:lnSpc>
                <a:spcPts val="3359"/>
              </a:lnSpc>
              <a:buFont typeface="Arial"/>
              <a:buChar char="•"/>
            </a:pPr>
            <a:r>
              <a:rPr lang="en-US" sz="2400" dirty="0">
                <a:solidFill>
                  <a:srgbClr val="000000"/>
                </a:solidFill>
                <a:latin typeface="Montserrat"/>
              </a:rPr>
              <a:t>No credit – Start as soon as you can. The best time to establish your credit is when you do not need it.</a:t>
            </a:r>
          </a:p>
          <a:p>
            <a:pPr>
              <a:lnSpc>
                <a:spcPts val="3359"/>
              </a:lnSpc>
            </a:pPr>
            <a:endParaRPr lang="en-US" sz="2400" dirty="0">
              <a:solidFill>
                <a:srgbClr val="000000"/>
              </a:solidFill>
              <a:latin typeface="Montserrat"/>
            </a:endParaRPr>
          </a:p>
          <a:p>
            <a:pPr marL="518160" lvl="1" indent="-259080">
              <a:lnSpc>
                <a:spcPts val="3359"/>
              </a:lnSpc>
              <a:buFont typeface="Arial"/>
              <a:buChar char="•"/>
            </a:pPr>
            <a:r>
              <a:rPr lang="en-US" sz="2400" dirty="0">
                <a:solidFill>
                  <a:srgbClr val="000000"/>
                </a:solidFill>
                <a:latin typeface="Montserrat"/>
              </a:rPr>
              <a:t>Poor Credit - Stick to “good debt” and Stay away from “bad debt”.</a:t>
            </a:r>
          </a:p>
          <a:p>
            <a:pPr>
              <a:lnSpc>
                <a:spcPts val="3359"/>
              </a:lnSpc>
            </a:pPr>
            <a:endParaRPr lang="en-US" sz="2400" dirty="0">
              <a:solidFill>
                <a:srgbClr val="000000"/>
              </a:solidFill>
              <a:latin typeface="Montserrat"/>
            </a:endParaRPr>
          </a:p>
          <a:p>
            <a:pPr marL="1036320" lvl="2" indent="-345440">
              <a:lnSpc>
                <a:spcPts val="3359"/>
              </a:lnSpc>
              <a:buFont typeface="Arial"/>
              <a:buChar char="⚬"/>
            </a:pPr>
            <a:r>
              <a:rPr lang="en-US" sz="2400" dirty="0">
                <a:solidFill>
                  <a:srgbClr val="000000"/>
                </a:solidFill>
                <a:latin typeface="Montserrat"/>
              </a:rPr>
              <a:t>Calculate your debt to income (DI) ratio before you borrow (DI = Monthly debt payments ($2,100) / ($7,000) Monthly Income = 30%).</a:t>
            </a:r>
          </a:p>
          <a:p>
            <a:pPr>
              <a:lnSpc>
                <a:spcPts val="3359"/>
              </a:lnSpc>
            </a:pPr>
            <a:endParaRPr lang="en-US" sz="2400" dirty="0">
              <a:solidFill>
                <a:srgbClr val="000000"/>
              </a:solidFill>
              <a:latin typeface="Montserrat"/>
            </a:endParaRPr>
          </a:p>
          <a:p>
            <a:pPr marL="1036320" lvl="2" indent="-345440">
              <a:lnSpc>
                <a:spcPts val="3359"/>
              </a:lnSpc>
              <a:buFont typeface="Arial"/>
              <a:buChar char="⚬"/>
            </a:pPr>
            <a:r>
              <a:rPr lang="en-US" sz="2400" dirty="0">
                <a:solidFill>
                  <a:srgbClr val="000000"/>
                </a:solidFill>
                <a:latin typeface="Montserrat"/>
              </a:rPr>
              <a:t>Keep your monthly unsecured debt balance at or under 10% of your annual income ($5,000 / $50,000 = 10%).</a:t>
            </a:r>
          </a:p>
          <a:p>
            <a:pPr marL="1036320" lvl="2" indent="-345440">
              <a:lnSpc>
                <a:spcPts val="3359"/>
              </a:lnSpc>
              <a:buFont typeface="Arial"/>
              <a:buChar char="⚬"/>
            </a:pPr>
            <a:endParaRPr lang="en-US" sz="2400" dirty="0">
              <a:solidFill>
                <a:srgbClr val="000000"/>
              </a:solidFill>
              <a:latin typeface="Montserrat"/>
            </a:endParaRPr>
          </a:p>
          <a:p>
            <a:pPr marL="518160" lvl="1" indent="-259080">
              <a:lnSpc>
                <a:spcPts val="3359"/>
              </a:lnSpc>
              <a:buFont typeface="Arial"/>
              <a:buChar char="•"/>
            </a:pPr>
            <a:r>
              <a:rPr lang="en-US" sz="2400" dirty="0">
                <a:solidFill>
                  <a:srgbClr val="000000"/>
                </a:solidFill>
                <a:latin typeface="Montserrat"/>
              </a:rPr>
              <a:t>Damaged Credit – Know and track the elements of your credit score. Obtain a copy of your credit report and address those areas that are damaged.</a:t>
            </a:r>
          </a:p>
        </p:txBody>
      </p:sp>
      <p:sp>
        <p:nvSpPr>
          <p:cNvPr id="8" name="TextBox 8"/>
          <p:cNvSpPr txBox="1"/>
          <p:nvPr/>
        </p:nvSpPr>
        <p:spPr>
          <a:xfrm>
            <a:off x="13221932" y="9759080"/>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dirty="0">
                <a:solidFill>
                  <a:srgbClr val="6D2077"/>
                </a:solidFill>
                <a:latin typeface="Montserrat"/>
              </a:rPr>
              <a:t>www.oppffcu.com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1280</Words>
  <Application>Microsoft Office PowerPoint</Application>
  <PresentationFormat>Custom</PresentationFormat>
  <Paragraphs>151</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Calibri</vt:lpstr>
      <vt:lpstr>Montserrat Ultra-Bold</vt:lpstr>
      <vt:lpstr>Arial</vt:lpstr>
      <vt:lpstr>Codec Pro ExtraBold</vt:lpstr>
      <vt:lpstr>PT Sans Bold</vt:lpstr>
      <vt:lpstr>PT Sans</vt:lpstr>
      <vt:lpstr>Montserrat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OPPFFCU PPT Financial Freedom</dc:title>
  <dc:creator>Davina Ware</dc:creator>
  <cp:lastModifiedBy>Curtis</cp:lastModifiedBy>
  <cp:revision>4</cp:revision>
  <dcterms:created xsi:type="dcterms:W3CDTF">2006-08-16T00:00:00Z</dcterms:created>
  <dcterms:modified xsi:type="dcterms:W3CDTF">2023-08-23T21:13:25Z</dcterms:modified>
  <dc:identifier>DAFsUtwUA3M</dc:identifier>
</cp:coreProperties>
</file>