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9.jpg" ContentType="image/jpg"/>
  <Override PartName="/ppt/media/image21.jpg" ContentType="image/jpg"/>
  <Override PartName="/ppt/notesSlides/notesSlide1.xml" ContentType="application/vnd.openxmlformats-officedocument.presentationml.notesSlide+xml"/>
  <Override PartName="/ppt/media/image2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1" r:id="rId4"/>
    <p:sldId id="284" r:id="rId5"/>
    <p:sldId id="258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825" r:id="rId23"/>
    <p:sldId id="281" r:id="rId24"/>
    <p:sldId id="282" r:id="rId25"/>
    <p:sldId id="827" r:id="rId26"/>
    <p:sldId id="828" r:id="rId27"/>
    <p:sldId id="265" r:id="rId28"/>
    <p:sldId id="826" r:id="rId29"/>
    <p:sldId id="264" r:id="rId30"/>
  </p:sldIdLst>
  <p:sldSz cx="18288000" cy="10287000"/>
  <p:notesSz cx="6858000" cy="9144000"/>
  <p:embeddedFontLst>
    <p:embeddedFont>
      <p:font typeface="Arial Rounded MT Bold" panose="020F0704030504030204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dec Pro ExtraBold" panose="020B0604020202020204" charset="0"/>
      <p:regular r:id="rId37"/>
    </p:embeddedFon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Montserrat Bold" panose="00000800000000000000" charset="0"/>
      <p:regular r:id="rId42"/>
    </p:embeddedFont>
    <p:embeddedFont>
      <p:font typeface="Montserrat Ultra-Bold" panose="020B0604020202020204" charset="0"/>
      <p:regular r:id="rId43"/>
    </p:embeddedFont>
    <p:embeddedFont>
      <p:font typeface="PT Sans" panose="020B050302020302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>
      <p:cViewPr>
        <p:scale>
          <a:sx n="52" d="100"/>
          <a:sy n="52" d="100"/>
        </p:scale>
        <p:origin x="1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-316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D1577-B79C-4CB2-AA1D-6FA711C0A43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3BBCE-DF05-4276-84BB-C0E6689B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7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whats</a:t>
            </a:r>
            <a:r>
              <a:rPr lang="en-US" dirty="0"/>
              <a:t> in there?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7E4AA-5CDC-4967-A271-691BFE33A9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6B19B-B943-4D53-BC65-1E226630E995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73E33-C9EC-4486-BC98-77503B19325C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FBD10-5CE4-4062-B181-022EEF95E0F8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D330-43FC-470B-94B5-788622B4FAC3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BEFD-C58B-4D42-9B9E-165C3B956F9B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8E12-2FCF-4417-8AB5-E2DA7064C463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260B-A0F5-4A65-BCC8-39151A15B661}" type="datetime1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A637-CE91-4FB4-AA75-A384D2E15BE1}" type="datetime1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966E-02A4-41B9-BDA5-7573A39CAA07}" type="datetime1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55D3-733D-4080-B8F0-90EB3DEC998F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06DB3-09AA-4FCE-8E85-783930EE7152}" type="datetime1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DB93-DD68-4267-9D5E-BFA596BBE246}" type="datetime1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2021 Fifth Third Bank, National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ContentMarking" descr="{&quot;HashCode&quot;:26955035,&quot;Placement&quot;:&quot;Footer&quot;,&quot;Top&quot;:792.0343,&quot;Left&quot;:666.783447,&quot;SlideWidth&quot;:1440,&quot;SlideHeight&quot;:810}">
            <a:extLst>
              <a:ext uri="{FF2B5EF4-FFF2-40B4-BE49-F238E27FC236}">
                <a16:creationId xmlns:a16="http://schemas.microsoft.com/office/drawing/2014/main" id="{6C4B8193-85B4-43E0-B4A4-67B0B726702D}"/>
              </a:ext>
            </a:extLst>
          </p:cNvPr>
          <p:cNvSpPr txBox="1"/>
          <p:nvPr userDrawn="1"/>
        </p:nvSpPr>
        <p:spPr>
          <a:xfrm>
            <a:off x="8468150" y="10111362"/>
            <a:ext cx="1351700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MSIPCMContentMarking" descr="{&quot;HashCode&quot;:26955035,&quot;Placement&quot;:&quot;Footer&quot;,&quot;Top&quot;:792.0343,&quot;Left&quot;:666.783447,&quot;SlideWidth&quot;:1440,&quot;SlideHeight&quot;:810}">
            <a:extLst>
              <a:ext uri="{FF2B5EF4-FFF2-40B4-BE49-F238E27FC236}">
                <a16:creationId xmlns:a16="http://schemas.microsoft.com/office/drawing/2014/main" id="{3E2E0116-9782-424B-B9F3-92CD5C395E83}"/>
              </a:ext>
            </a:extLst>
          </p:cNvPr>
          <p:cNvSpPr txBox="1"/>
          <p:nvPr userDrawn="1"/>
        </p:nvSpPr>
        <p:spPr>
          <a:xfrm>
            <a:off x="8468150" y="10058836"/>
            <a:ext cx="135170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Classification: Internal Use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53.com/" TargetMode="External"/><Relationship Id="rId5" Type="http://schemas.openxmlformats.org/officeDocument/2006/relationships/hyperlink" Target="mailto:nigel.hopson@53.com" TargetMode="Externa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svg"/><Relationship Id="rId7" Type="http://schemas.openxmlformats.org/officeDocument/2006/relationships/image" Target="../media/image3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hyperlink" Target="mailto:Info@oppffcu.com" TargetMode="External"/><Relationship Id="rId5" Type="http://schemas.openxmlformats.org/officeDocument/2006/relationships/image" Target="../media/image29.sv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58324" y="0"/>
            <a:ext cx="11129676" cy="10287000"/>
            <a:chOff x="0" y="0"/>
            <a:chExt cx="14839567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50000"/>
            </a:blip>
            <a:srcRect l="13913" r="13913"/>
            <a:stretch>
              <a:fillRect/>
            </a:stretch>
          </p:blipFill>
          <p:spPr>
            <a:xfrm>
              <a:off x="0" y="0"/>
              <a:ext cx="14839567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16799708" y="105507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38200" y="1874538"/>
            <a:ext cx="11129673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500" b="1" dirty="0">
                <a:solidFill>
                  <a:srgbClr val="FFFFFF"/>
                </a:solidFill>
                <a:latin typeface="PT Sans" panose="020B0503020203020204" pitchFamily="34" charset="0"/>
              </a:rPr>
              <a:t>Building Wealth Through Homeownership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470685"/>
            <a:ext cx="5099376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3600" b="1" dirty="0">
                <a:solidFill>
                  <a:srgbClr val="FFFFFF"/>
                </a:solidFill>
                <a:latin typeface="PT Sans"/>
              </a:rPr>
              <a:t>Journey to Wealth Series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5137" y="6162033"/>
            <a:ext cx="5066068" cy="643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499"/>
              </a:lnSpc>
              <a:spcBef>
                <a:spcPct val="0"/>
              </a:spcBef>
            </a:pPr>
            <a:r>
              <a:rPr lang="en-US" sz="2499" u="none" dirty="0">
                <a:solidFill>
                  <a:schemeClr val="bg1"/>
                </a:solidFill>
                <a:latin typeface="PT Sans" panose="020B0503020203020204" pitchFamily="34" charset="0"/>
              </a:rPr>
              <a:t>Presented By :  Nigel Hopson and Jason </a:t>
            </a:r>
            <a:r>
              <a:rPr lang="en-US" sz="2499" u="none" dirty="0" err="1">
                <a:solidFill>
                  <a:schemeClr val="bg1"/>
                </a:solidFill>
                <a:latin typeface="PT Sans" panose="020B0503020203020204" pitchFamily="34" charset="0"/>
              </a:rPr>
              <a:t>Paulateer</a:t>
            </a:r>
            <a:r>
              <a:rPr lang="en-US" sz="2499" u="none" dirty="0">
                <a:solidFill>
                  <a:schemeClr val="bg1"/>
                </a:solidFill>
                <a:latin typeface="PT Sans" panose="020B0503020203020204" pitchFamily="34" charset="0"/>
              </a:rPr>
              <a:t> of Fifth Third Bank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305925"/>
            <a:ext cx="5099376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</a:pPr>
            <a:r>
              <a:rPr lang="en-US" sz="2499">
                <a:solidFill>
                  <a:srgbClr val="FFFFFF"/>
                </a:solidFill>
                <a:latin typeface="PT Sans"/>
              </a:rPr>
              <a:t>www.oppffcu.com</a:t>
            </a:r>
          </a:p>
        </p:txBody>
      </p:sp>
      <p:sp>
        <p:nvSpPr>
          <p:cNvPr id="9" name="AutoShape 9"/>
          <p:cNvSpPr/>
          <p:nvPr/>
        </p:nvSpPr>
        <p:spPr>
          <a:xfrm rot="-5400000">
            <a:off x="16007685" y="3237459"/>
            <a:ext cx="245668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CDA4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028700" y="4896894"/>
            <a:ext cx="2261045" cy="0"/>
          </a:xfrm>
          <a:prstGeom prst="line">
            <a:avLst/>
          </a:prstGeom>
          <a:ln w="1047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6EDC13-3795-4D06-9F52-B6E2293C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8431" y="695904"/>
            <a:ext cx="10686510" cy="847970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5400" dirty="0"/>
              <a:t>The</a:t>
            </a:r>
            <a:r>
              <a:rPr sz="5400" spc="60" dirty="0"/>
              <a:t> </a:t>
            </a:r>
            <a:r>
              <a:rPr sz="5400" dirty="0"/>
              <a:t>Do’s</a:t>
            </a:r>
            <a:r>
              <a:rPr sz="5400" spc="66" dirty="0"/>
              <a:t> </a:t>
            </a:r>
            <a:r>
              <a:rPr sz="5400" dirty="0"/>
              <a:t>of</a:t>
            </a:r>
            <a:r>
              <a:rPr sz="5400" spc="53" dirty="0"/>
              <a:t> </a:t>
            </a:r>
            <a:r>
              <a:rPr sz="5400" dirty="0"/>
              <a:t>Buying</a:t>
            </a:r>
            <a:r>
              <a:rPr sz="5400" spc="-7" dirty="0"/>
              <a:t> </a:t>
            </a:r>
            <a:r>
              <a:rPr sz="5400" dirty="0"/>
              <a:t>Your</a:t>
            </a:r>
            <a:r>
              <a:rPr sz="5400" spc="60" dirty="0"/>
              <a:t> </a:t>
            </a:r>
            <a:r>
              <a:rPr sz="5400" dirty="0"/>
              <a:t>First</a:t>
            </a:r>
            <a:r>
              <a:rPr sz="5400" spc="53" dirty="0"/>
              <a:t> </a:t>
            </a:r>
            <a:r>
              <a:rPr sz="5400" spc="-26" dirty="0"/>
              <a:t>Home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2599" y="2021849"/>
            <a:ext cx="7086601" cy="6572199"/>
          </a:xfrm>
          <a:prstGeom prst="rect">
            <a:avLst/>
          </a:prstGeom>
        </p:spPr>
        <p:txBody>
          <a:bodyPr vert="horz" wrap="square" lIns="0" tIns="129428" rIns="0" bIns="0" rtlCol="0">
            <a:spAutoFit/>
          </a:bodyPr>
          <a:lstStyle/>
          <a:p>
            <a:pPr marL="16808">
              <a:spcBef>
                <a:spcPts val="1019"/>
              </a:spcBef>
            </a:pP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Get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pre-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qualified for</a:t>
            </a:r>
            <a:r>
              <a:rPr sz="2800" b="1" spc="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a</a:t>
            </a:r>
            <a:r>
              <a:rPr sz="2800" b="1" spc="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spc="-26" dirty="0">
                <a:solidFill>
                  <a:srgbClr val="00AF66"/>
                </a:solidFill>
                <a:latin typeface="Arial"/>
                <a:cs typeface="Arial"/>
              </a:rPr>
              <a:t>loan</a:t>
            </a:r>
            <a:endParaRPr sz="2800" dirty="0">
              <a:latin typeface="Arial"/>
              <a:cs typeface="Arial"/>
            </a:endParaRPr>
          </a:p>
          <a:p>
            <a:pPr marL="256329" indent="-239520">
              <a:spcBef>
                <a:spcPts val="887"/>
              </a:spcBef>
              <a:buChar char="•"/>
              <a:tabLst>
                <a:tab pos="25632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Signals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are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serious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shopper</a:t>
            </a:r>
            <a:endParaRPr sz="2800" dirty="0">
              <a:latin typeface="Arial"/>
              <a:cs typeface="Arial"/>
            </a:endParaRPr>
          </a:p>
          <a:p>
            <a:pPr marL="255488" marR="1042124" indent="-239520">
              <a:lnSpc>
                <a:spcPts val="2632"/>
              </a:lnSpc>
              <a:spcBef>
                <a:spcPts val="1032"/>
              </a:spcBef>
              <a:buChar char="•"/>
              <a:tabLst>
                <a:tab pos="257169" algn="l"/>
              </a:tabLst>
            </a:pP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Tells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sellers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are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qualified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purchase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home</a:t>
            </a:r>
            <a:endParaRPr sz="2800" dirty="0">
              <a:latin typeface="Arial"/>
              <a:cs typeface="Arial"/>
            </a:endParaRPr>
          </a:p>
          <a:p>
            <a:pPr marL="255488" marR="515179" indent="-239520">
              <a:lnSpc>
                <a:spcPct val="103499"/>
              </a:lnSpc>
              <a:spcBef>
                <a:spcPts val="562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Know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what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can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afford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before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start</a:t>
            </a:r>
            <a:r>
              <a:rPr sz="2800" spc="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shopping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B"/>
              </a:buClr>
              <a:buFont typeface="Arial"/>
              <a:buChar char="•"/>
            </a:pPr>
            <a:endParaRPr sz="3600" dirty="0">
              <a:latin typeface="Arial"/>
              <a:cs typeface="Arial"/>
            </a:endParaRPr>
          </a:p>
          <a:p>
            <a:pPr marL="16808">
              <a:spcBef>
                <a:spcPts val="7"/>
              </a:spcBef>
            </a:pP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Be</a:t>
            </a:r>
            <a:r>
              <a:rPr sz="2800" b="1" spc="-20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realistic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about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00AF66"/>
                </a:solidFill>
                <a:latin typeface="Arial"/>
                <a:cs typeface="Arial"/>
              </a:rPr>
              <a:t>needs</a:t>
            </a:r>
            <a:r>
              <a:rPr sz="2800" b="1" i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and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i="1" spc="-13" dirty="0">
                <a:solidFill>
                  <a:srgbClr val="00AF66"/>
                </a:solidFill>
                <a:latin typeface="Arial"/>
                <a:cs typeface="Arial"/>
              </a:rPr>
              <a:t>wants</a:t>
            </a:r>
            <a:endParaRPr sz="2800" dirty="0">
              <a:latin typeface="Arial"/>
              <a:cs typeface="Arial"/>
            </a:endParaRPr>
          </a:p>
          <a:p>
            <a:pPr marL="255488" marR="647964" indent="-239520">
              <a:lnSpc>
                <a:spcPct val="102299"/>
              </a:lnSpc>
              <a:spcBef>
                <a:spcPts val="668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Think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about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how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long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you’ll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stay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at this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property</a:t>
            </a:r>
            <a:endParaRPr sz="2800" dirty="0">
              <a:latin typeface="Arial"/>
              <a:cs typeface="Arial"/>
            </a:endParaRPr>
          </a:p>
          <a:p>
            <a:pPr marL="255488" marR="6723" indent="-239520">
              <a:lnSpc>
                <a:spcPct val="102299"/>
              </a:lnSpc>
              <a:spcBef>
                <a:spcPts val="695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Consider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school</a:t>
            </a:r>
            <a:r>
              <a:rPr sz="2800" spc="-5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district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reputation,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nearby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shopping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commute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times</a:t>
            </a:r>
            <a:endParaRPr sz="2800" dirty="0">
              <a:latin typeface="Arial"/>
              <a:cs typeface="Arial"/>
            </a:endParaRPr>
          </a:p>
          <a:p>
            <a:pPr marL="255488" marR="214308" indent="-239520">
              <a:lnSpc>
                <a:spcPts val="2632"/>
              </a:lnSpc>
              <a:spcBef>
                <a:spcPts val="907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Clearly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communicate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needs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your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real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estate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agent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567191" y="2076388"/>
            <a:ext cx="6004566" cy="6929438"/>
            <a:chOff x="5261657" y="1568826"/>
            <a:chExt cx="4624070" cy="5235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1769" y="1578940"/>
              <a:ext cx="4608830" cy="52121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66713" y="1573882"/>
              <a:ext cx="4613910" cy="5225415"/>
            </a:xfrm>
            <a:custGeom>
              <a:avLst/>
              <a:gdLst/>
              <a:ahLst/>
              <a:cxnLst/>
              <a:rect l="l" t="t" r="r" b="b"/>
              <a:pathLst>
                <a:path w="4613909" h="5225415">
                  <a:moveTo>
                    <a:pt x="0" y="0"/>
                  </a:moveTo>
                  <a:lnTo>
                    <a:pt x="4613886" y="0"/>
                  </a:lnTo>
                </a:path>
                <a:path w="4613909" h="5225415">
                  <a:moveTo>
                    <a:pt x="4613886" y="5225240"/>
                  </a:moveTo>
                  <a:lnTo>
                    <a:pt x="0" y="5225240"/>
                  </a:lnTo>
                  <a:lnTo>
                    <a:pt x="0" y="0"/>
                  </a:lnTo>
                </a:path>
              </a:pathLst>
            </a:custGeom>
            <a:ln w="10112">
              <a:solidFill>
                <a:srgbClr val="E2E2E2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3106400" y="9469280"/>
            <a:ext cx="24384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 sz="800"/>
              <a:t>©</a:t>
            </a:r>
            <a:r>
              <a:rPr lang="en-US" sz="800" spc="80"/>
              <a:t> </a:t>
            </a:r>
            <a:r>
              <a:rPr lang="en-US" sz="800"/>
              <a:t>2021</a:t>
            </a:r>
            <a:r>
              <a:rPr lang="en-US" sz="800" spc="85"/>
              <a:t> </a:t>
            </a:r>
            <a:r>
              <a:rPr lang="en-US" sz="800"/>
              <a:t>Fifth</a:t>
            </a:r>
            <a:r>
              <a:rPr lang="en-US" sz="800" spc="85"/>
              <a:t> </a:t>
            </a:r>
            <a:r>
              <a:rPr lang="en-US" sz="800"/>
              <a:t>Third</a:t>
            </a:r>
            <a:r>
              <a:rPr lang="en-US" sz="800" spc="85"/>
              <a:t> </a:t>
            </a:r>
            <a:r>
              <a:rPr lang="en-US" sz="800"/>
              <a:t>Bank,</a:t>
            </a:r>
            <a:r>
              <a:rPr lang="en-US" sz="800" spc="65"/>
              <a:t> </a:t>
            </a:r>
            <a:r>
              <a:rPr lang="en-US" sz="800"/>
              <a:t>National</a:t>
            </a:r>
            <a:r>
              <a:rPr lang="en-US" sz="800" spc="75"/>
              <a:t> </a:t>
            </a:r>
            <a:r>
              <a:rPr lang="en-US" sz="800" spc="-10"/>
              <a:t>Association</a:t>
            </a:r>
            <a:endParaRPr sz="800" spc="-13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2E739-C26F-4FDB-92BC-59F84A1F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27C53551-CF45-0343-652C-94261C8CB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4882" y="711154"/>
            <a:ext cx="10892118" cy="1155746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5400" dirty="0"/>
              <a:t>The</a:t>
            </a:r>
            <a:r>
              <a:rPr sz="5400" spc="66" dirty="0"/>
              <a:t> </a:t>
            </a:r>
            <a:r>
              <a:rPr sz="5400" dirty="0"/>
              <a:t>Do’s</a:t>
            </a:r>
            <a:r>
              <a:rPr sz="5400" spc="79" dirty="0"/>
              <a:t> </a:t>
            </a:r>
            <a:r>
              <a:rPr sz="5400" dirty="0"/>
              <a:t>of</a:t>
            </a:r>
            <a:r>
              <a:rPr sz="5400" spc="66" dirty="0"/>
              <a:t> </a:t>
            </a:r>
            <a:r>
              <a:rPr sz="5400" dirty="0"/>
              <a:t>Buying</a:t>
            </a:r>
            <a:r>
              <a:rPr sz="5400" spc="13" dirty="0"/>
              <a:t> </a:t>
            </a:r>
            <a:r>
              <a:rPr sz="5400" dirty="0"/>
              <a:t>Your</a:t>
            </a:r>
            <a:r>
              <a:rPr sz="5400" spc="73" dirty="0"/>
              <a:t> </a:t>
            </a:r>
            <a:r>
              <a:rPr sz="5400" dirty="0"/>
              <a:t>First</a:t>
            </a:r>
            <a:r>
              <a:rPr sz="5400" spc="66" dirty="0"/>
              <a:t> </a:t>
            </a:r>
            <a:r>
              <a:rPr sz="5400" dirty="0"/>
              <a:t>Home</a:t>
            </a:r>
            <a:r>
              <a:rPr sz="5400" spc="79" dirty="0"/>
              <a:t> </a:t>
            </a:r>
            <a:r>
              <a:rPr sz="2000" spc="-13" dirty="0">
                <a:latin typeface="Arial"/>
                <a:cs typeface="Arial"/>
              </a:rPr>
              <a:t>continued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0009" y="1884867"/>
            <a:ext cx="7744991" cy="7602033"/>
          </a:xfrm>
          <a:prstGeom prst="rect">
            <a:avLst/>
          </a:prstGeom>
        </p:spPr>
        <p:txBody>
          <a:bodyPr vert="horz" wrap="square" lIns="0" tIns="129428" rIns="0" bIns="0" rtlCol="0">
            <a:spAutoFit/>
          </a:bodyPr>
          <a:lstStyle/>
          <a:p>
            <a:pPr marL="16808">
              <a:spcBef>
                <a:spcPts val="1019"/>
              </a:spcBef>
            </a:pP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Shop</a:t>
            </a:r>
            <a:r>
              <a:rPr sz="2800" b="1" spc="-26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for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a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spc="-26" dirty="0">
                <a:solidFill>
                  <a:srgbClr val="00AF66"/>
                </a:solidFill>
                <a:latin typeface="Arial"/>
                <a:cs typeface="Arial"/>
              </a:rPr>
              <a:t>loan</a:t>
            </a:r>
            <a:endParaRPr sz="2800" dirty="0">
              <a:latin typeface="Arial"/>
              <a:cs typeface="Arial"/>
            </a:endParaRPr>
          </a:p>
          <a:p>
            <a:pPr marL="256329" indent="-239520">
              <a:spcBef>
                <a:spcPts val="887"/>
              </a:spcBef>
              <a:buChar char="•"/>
              <a:tabLst>
                <a:tab pos="25632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Not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all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mortgages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are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created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equal</a:t>
            </a:r>
            <a:endParaRPr sz="2800" dirty="0">
              <a:latin typeface="Arial"/>
              <a:cs typeface="Arial"/>
            </a:endParaRPr>
          </a:p>
          <a:p>
            <a:pPr marL="255488" marR="876561" indent="-239520">
              <a:lnSpc>
                <a:spcPts val="2632"/>
              </a:lnSpc>
              <a:spcBef>
                <a:spcPts val="1032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Understand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best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loan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program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personal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situation</a:t>
            </a:r>
            <a:endParaRPr sz="2800" dirty="0">
              <a:latin typeface="Arial"/>
              <a:cs typeface="Arial"/>
            </a:endParaRPr>
          </a:p>
          <a:p>
            <a:pPr marL="256329" indent="-239520">
              <a:spcBef>
                <a:spcPts val="662"/>
              </a:spcBef>
              <a:buChar char="•"/>
              <a:tabLst>
                <a:tab pos="25632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Search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most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competitive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rates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73"/>
              </a:spcBef>
              <a:buClr>
                <a:srgbClr val="001F5B"/>
              </a:buClr>
              <a:buFont typeface="Arial"/>
              <a:buChar char="•"/>
            </a:pPr>
            <a:endParaRPr sz="3200" dirty="0">
              <a:latin typeface="Arial"/>
              <a:cs typeface="Arial"/>
            </a:endParaRPr>
          </a:p>
          <a:p>
            <a:pPr marL="16808"/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Get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your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finances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in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spc="-26" dirty="0">
                <a:solidFill>
                  <a:srgbClr val="00AF66"/>
                </a:solidFill>
                <a:latin typeface="Arial"/>
                <a:cs typeface="Arial"/>
              </a:rPr>
              <a:t>order</a:t>
            </a:r>
            <a:endParaRPr sz="2800" dirty="0">
              <a:latin typeface="Arial"/>
              <a:cs typeface="Arial"/>
            </a:endParaRPr>
          </a:p>
          <a:p>
            <a:pPr marL="255488" marR="535349" indent="-239520">
              <a:lnSpc>
                <a:spcPts val="2632"/>
              </a:lnSpc>
              <a:spcBef>
                <a:spcPts val="999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Gather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tax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returns,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bank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records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and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credit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reports</a:t>
            </a:r>
            <a:endParaRPr sz="2800" dirty="0">
              <a:latin typeface="Arial"/>
              <a:cs typeface="Arial"/>
            </a:endParaRPr>
          </a:p>
          <a:p>
            <a:pPr marL="256329" indent="-239520">
              <a:spcBef>
                <a:spcPts val="814"/>
              </a:spcBef>
              <a:buChar char="•"/>
              <a:tabLst>
                <a:tab pos="25632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Follow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our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tips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get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finances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ready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1F5B"/>
              </a:buClr>
              <a:buFont typeface="Arial"/>
              <a:buChar char="•"/>
            </a:pPr>
            <a:endParaRPr sz="3600" dirty="0">
              <a:latin typeface="Arial"/>
              <a:cs typeface="Arial"/>
            </a:endParaRPr>
          </a:p>
          <a:p>
            <a:pPr marL="16808">
              <a:spcBef>
                <a:spcPts val="7"/>
              </a:spcBef>
            </a:pP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Learn</a:t>
            </a:r>
            <a:r>
              <a:rPr sz="2800" b="1" spc="-26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about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home</a:t>
            </a:r>
            <a:r>
              <a:rPr sz="2800" b="1" spc="-20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buying</a:t>
            </a:r>
            <a:r>
              <a:rPr sz="2800" b="1" spc="-20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programs</a:t>
            </a:r>
            <a:endParaRPr sz="2800" dirty="0">
              <a:latin typeface="Arial"/>
              <a:cs typeface="Arial"/>
            </a:endParaRPr>
          </a:p>
          <a:p>
            <a:pPr marL="255488" marR="879922" indent="-239520">
              <a:lnSpc>
                <a:spcPct val="100600"/>
              </a:lnSpc>
              <a:spcBef>
                <a:spcPts val="715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Special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national,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state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local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assistance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programs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are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available</a:t>
            </a:r>
            <a:r>
              <a:rPr lang="en-US"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qualified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buyers</a:t>
            </a:r>
            <a:endParaRPr sz="2800" dirty="0">
              <a:latin typeface="Arial"/>
              <a:cs typeface="Arial"/>
            </a:endParaRPr>
          </a:p>
          <a:p>
            <a:pPr marL="256329" indent="-239520">
              <a:spcBef>
                <a:spcPts val="761"/>
              </a:spcBef>
              <a:buChar char="•"/>
              <a:tabLst>
                <a:tab pos="25632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Counseling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programs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are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also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available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51664" y="2030667"/>
            <a:ext cx="6120093" cy="6975662"/>
            <a:chOff x="5261657" y="1534282"/>
            <a:chExt cx="4624070" cy="52705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1769" y="1544396"/>
              <a:ext cx="4608830" cy="52466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66713" y="1539338"/>
              <a:ext cx="4613910" cy="5260340"/>
            </a:xfrm>
            <a:custGeom>
              <a:avLst/>
              <a:gdLst/>
              <a:ahLst/>
              <a:cxnLst/>
              <a:rect l="l" t="t" r="r" b="b"/>
              <a:pathLst>
                <a:path w="4613909" h="5260340">
                  <a:moveTo>
                    <a:pt x="0" y="0"/>
                  </a:moveTo>
                  <a:lnTo>
                    <a:pt x="4613886" y="0"/>
                  </a:lnTo>
                </a:path>
                <a:path w="4613909" h="5260340">
                  <a:moveTo>
                    <a:pt x="4613886" y="5259804"/>
                  </a:moveTo>
                  <a:lnTo>
                    <a:pt x="0" y="5259804"/>
                  </a:lnTo>
                  <a:lnTo>
                    <a:pt x="0" y="0"/>
                  </a:lnTo>
                </a:path>
              </a:pathLst>
            </a:custGeom>
            <a:ln w="10112">
              <a:solidFill>
                <a:srgbClr val="E2E2E2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3335000" y="9539225"/>
            <a:ext cx="23622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 sz="800"/>
              <a:t>©</a:t>
            </a:r>
            <a:r>
              <a:rPr lang="en-US" sz="800" spc="80"/>
              <a:t> </a:t>
            </a:r>
            <a:r>
              <a:rPr lang="en-US" sz="800"/>
              <a:t>2021</a:t>
            </a:r>
            <a:r>
              <a:rPr lang="en-US" sz="800" spc="85"/>
              <a:t> </a:t>
            </a:r>
            <a:r>
              <a:rPr lang="en-US" sz="800"/>
              <a:t>Fifth</a:t>
            </a:r>
            <a:r>
              <a:rPr lang="en-US" sz="800" spc="85"/>
              <a:t> </a:t>
            </a:r>
            <a:r>
              <a:rPr lang="en-US" sz="800"/>
              <a:t>Third</a:t>
            </a:r>
            <a:r>
              <a:rPr lang="en-US" sz="800" spc="85"/>
              <a:t> </a:t>
            </a:r>
            <a:r>
              <a:rPr lang="en-US" sz="800"/>
              <a:t>Bank,</a:t>
            </a:r>
            <a:r>
              <a:rPr lang="en-US" sz="800" spc="65"/>
              <a:t> </a:t>
            </a:r>
            <a:r>
              <a:rPr lang="en-US" sz="800"/>
              <a:t>National</a:t>
            </a:r>
            <a:r>
              <a:rPr lang="en-US" sz="800" spc="75"/>
              <a:t> </a:t>
            </a:r>
            <a:r>
              <a:rPr lang="en-US" sz="800" spc="-10"/>
              <a:t>Association</a:t>
            </a:r>
            <a:endParaRPr sz="800" spc="-13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E11B3-DF3B-4DB0-94A4-B0F256D10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4DCD71C6-2909-CD53-D52A-D0AC07343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44878" y="2062178"/>
            <a:ext cx="6120123" cy="6938682"/>
            <a:chOff x="5256530" y="1558090"/>
            <a:chExt cx="4624093" cy="5242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6530" y="1563146"/>
              <a:ext cx="4608830" cy="52291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66713" y="1558090"/>
              <a:ext cx="4613910" cy="5242560"/>
            </a:xfrm>
            <a:custGeom>
              <a:avLst/>
              <a:gdLst/>
              <a:ahLst/>
              <a:cxnLst/>
              <a:rect l="l" t="t" r="r" b="b"/>
              <a:pathLst>
                <a:path w="4613909" h="5242559">
                  <a:moveTo>
                    <a:pt x="0" y="0"/>
                  </a:moveTo>
                  <a:lnTo>
                    <a:pt x="4613886" y="0"/>
                  </a:lnTo>
                </a:path>
                <a:path w="4613909" h="5242559">
                  <a:moveTo>
                    <a:pt x="4613886" y="5242214"/>
                  </a:moveTo>
                  <a:lnTo>
                    <a:pt x="0" y="5242214"/>
                  </a:lnTo>
                  <a:lnTo>
                    <a:pt x="0" y="0"/>
                  </a:lnTo>
                </a:path>
              </a:pathLst>
            </a:custGeom>
            <a:ln w="10112">
              <a:solidFill>
                <a:srgbClr val="E2E2E2"/>
              </a:solidFill>
            </a:ln>
          </p:spPr>
          <p:txBody>
            <a:bodyPr wrap="square" lIns="0" tIns="0" rIns="0" bIns="0" rtlCol="0"/>
            <a:lstStyle/>
            <a:p>
              <a:endParaRPr sz="2382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101571" y="9909175"/>
            <a:ext cx="1662429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/>
              <a:t>©</a:t>
            </a:r>
            <a:r>
              <a:rPr lang="en-US" spc="80"/>
              <a:t> </a:t>
            </a:r>
            <a:r>
              <a:rPr lang="en-US"/>
              <a:t>2021</a:t>
            </a:r>
            <a:r>
              <a:rPr lang="en-US" spc="85"/>
              <a:t> </a:t>
            </a:r>
            <a:r>
              <a:rPr lang="en-US"/>
              <a:t>Fifth</a:t>
            </a:r>
            <a:r>
              <a:rPr lang="en-US" spc="85"/>
              <a:t> </a:t>
            </a:r>
            <a:r>
              <a:rPr lang="en-US"/>
              <a:t>Third</a:t>
            </a:r>
            <a:r>
              <a:rPr lang="en-US" spc="85"/>
              <a:t> </a:t>
            </a:r>
            <a:r>
              <a:rPr lang="en-US"/>
              <a:t>Bank,</a:t>
            </a:r>
            <a:r>
              <a:rPr lang="en-US" spc="65"/>
              <a:t> </a:t>
            </a:r>
            <a:r>
              <a:rPr lang="en-US"/>
              <a:t>National</a:t>
            </a:r>
            <a:r>
              <a:rPr lang="en-US" spc="75"/>
              <a:t> </a:t>
            </a:r>
            <a:r>
              <a:rPr lang="en-US" spc="-10"/>
              <a:t>Association</a:t>
            </a:r>
            <a:endParaRPr spc="-13" dirty="0"/>
          </a:p>
        </p:txBody>
      </p:sp>
      <p:sp>
        <p:nvSpPr>
          <p:cNvPr id="6" name="object 6"/>
          <p:cNvSpPr txBox="1"/>
          <p:nvPr/>
        </p:nvSpPr>
        <p:spPr>
          <a:xfrm>
            <a:off x="1828800" y="1866900"/>
            <a:ext cx="6705600" cy="5542494"/>
          </a:xfrm>
          <a:prstGeom prst="rect">
            <a:avLst/>
          </a:prstGeom>
        </p:spPr>
        <p:txBody>
          <a:bodyPr vert="horz" wrap="square" lIns="0" tIns="129428" rIns="0" bIns="0" rtlCol="0">
            <a:spAutoFit/>
          </a:bodyPr>
          <a:lstStyle/>
          <a:p>
            <a:pPr marL="16808">
              <a:spcBef>
                <a:spcPts val="1019"/>
              </a:spcBef>
            </a:pP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Use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a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real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estate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agent</a:t>
            </a:r>
            <a:endParaRPr sz="2800" dirty="0">
              <a:latin typeface="Arial"/>
              <a:cs typeface="Arial"/>
            </a:endParaRPr>
          </a:p>
          <a:p>
            <a:pPr marL="256329" indent="-239520">
              <a:spcBef>
                <a:spcPts val="887"/>
              </a:spcBef>
              <a:buChar char="•"/>
              <a:tabLst>
                <a:tab pos="25632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Ask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friends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family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referrals</a:t>
            </a:r>
            <a:endParaRPr sz="2800" dirty="0">
              <a:latin typeface="Arial"/>
              <a:cs typeface="Arial"/>
            </a:endParaRPr>
          </a:p>
          <a:p>
            <a:pPr marL="255488" marR="252127" indent="-239520">
              <a:lnSpc>
                <a:spcPts val="2632"/>
              </a:lnSpc>
              <a:spcBef>
                <a:spcPts val="1032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Seek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out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experience,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commitment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and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full-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time</a:t>
            </a:r>
            <a:r>
              <a:rPr sz="2800" spc="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status</a:t>
            </a:r>
            <a:endParaRPr sz="2800" dirty="0">
              <a:latin typeface="Arial"/>
              <a:cs typeface="Arial"/>
            </a:endParaRPr>
          </a:p>
          <a:p>
            <a:pPr marL="255488" marR="6723" indent="-239520">
              <a:lnSpc>
                <a:spcPct val="100600"/>
              </a:lnSpc>
              <a:spcBef>
                <a:spcPts val="641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Real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estate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agents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know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mar</a:t>
            </a:r>
            <a:r>
              <a:rPr lang="en-US" sz="2800" spc="-13" dirty="0">
                <a:solidFill>
                  <a:srgbClr val="001F5B"/>
                </a:solidFill>
                <a:latin typeface="Arial"/>
                <a:cs typeface="Arial"/>
              </a:rPr>
              <a:t>ket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inside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out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will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help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navigate</a:t>
            </a:r>
            <a:r>
              <a:rPr lang="en-US"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local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market</a:t>
            </a:r>
            <a:endParaRPr sz="2800" dirty="0">
              <a:latin typeface="Arial"/>
              <a:cs typeface="Arial"/>
            </a:endParaRPr>
          </a:p>
          <a:p>
            <a:pPr marL="255488" marR="205904" indent="-239520">
              <a:lnSpc>
                <a:spcPts val="2632"/>
              </a:lnSpc>
              <a:spcBef>
                <a:spcPts val="1032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Real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estate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agents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represent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best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interests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have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access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listings,</a:t>
            </a:r>
            <a:r>
              <a:rPr lang="en-US"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schedule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showings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work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in 	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negotiations</a:t>
            </a:r>
            <a:endParaRPr sz="2800" dirty="0">
              <a:latin typeface="Arial"/>
              <a:cs typeface="Arial"/>
            </a:endParaRPr>
          </a:p>
          <a:p>
            <a:pPr marL="255488" marR="315999" indent="-239520">
              <a:lnSpc>
                <a:spcPts val="2632"/>
              </a:lnSpc>
              <a:spcBef>
                <a:spcPts val="966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Interview</a:t>
            </a:r>
            <a:r>
              <a:rPr sz="280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several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real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estate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agents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to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determine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best the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best fit for</a:t>
            </a:r>
            <a:r>
              <a:rPr sz="2800" spc="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2BEA147-ACF7-48CD-9383-231E79C4ACAF}"/>
              </a:ext>
            </a:extLst>
          </p:cNvPr>
          <p:cNvSpPr txBox="1">
            <a:spLocks/>
          </p:cNvSpPr>
          <p:nvPr/>
        </p:nvSpPr>
        <p:spPr>
          <a:xfrm>
            <a:off x="3204882" y="711154"/>
            <a:ext cx="10892118" cy="1155746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808">
              <a:spcBef>
                <a:spcPts val="132"/>
              </a:spcBef>
            </a:pPr>
            <a:r>
              <a:rPr lang="en-US" sz="5400"/>
              <a:t>The</a:t>
            </a:r>
            <a:r>
              <a:rPr lang="en-US" sz="5400" spc="66"/>
              <a:t> </a:t>
            </a:r>
            <a:r>
              <a:rPr lang="en-US" sz="5400"/>
              <a:t>Do’s</a:t>
            </a:r>
            <a:r>
              <a:rPr lang="en-US" sz="5400" spc="79"/>
              <a:t> </a:t>
            </a:r>
            <a:r>
              <a:rPr lang="en-US" sz="5400"/>
              <a:t>of</a:t>
            </a:r>
            <a:r>
              <a:rPr lang="en-US" sz="5400" spc="66"/>
              <a:t> </a:t>
            </a:r>
            <a:r>
              <a:rPr lang="en-US" sz="5400"/>
              <a:t>Buying</a:t>
            </a:r>
            <a:r>
              <a:rPr lang="en-US" sz="5400" spc="13"/>
              <a:t> </a:t>
            </a:r>
            <a:r>
              <a:rPr lang="en-US" sz="5400"/>
              <a:t>Your</a:t>
            </a:r>
            <a:r>
              <a:rPr lang="en-US" sz="5400" spc="73"/>
              <a:t> </a:t>
            </a:r>
            <a:r>
              <a:rPr lang="en-US" sz="5400"/>
              <a:t>First</a:t>
            </a:r>
            <a:r>
              <a:rPr lang="en-US" sz="5400" spc="66"/>
              <a:t> </a:t>
            </a:r>
            <a:r>
              <a:rPr lang="en-US" sz="5400"/>
              <a:t>Home</a:t>
            </a:r>
            <a:r>
              <a:rPr lang="en-US" sz="5400" spc="79"/>
              <a:t> </a:t>
            </a:r>
            <a:r>
              <a:rPr lang="en-US" sz="2000" spc="-13">
                <a:latin typeface="Arial"/>
                <a:cs typeface="Arial"/>
              </a:rPr>
              <a:t>continued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145145-4787-4C20-A368-41EA5AFE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98075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blue and green logo&#10;&#10;Description automatically generated">
            <a:extLst>
              <a:ext uri="{FF2B5EF4-FFF2-40B4-BE49-F238E27FC236}">
                <a16:creationId xmlns:a16="http://schemas.microsoft.com/office/drawing/2014/main" id="{608D30FC-ED5F-04C6-085B-83B3933C0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5000" y="1866900"/>
            <a:ext cx="7239000" cy="7985278"/>
          </a:xfrm>
          <a:prstGeom prst="rect">
            <a:avLst/>
          </a:prstGeom>
        </p:spPr>
        <p:txBody>
          <a:bodyPr vert="horz" wrap="square" lIns="0" tIns="129428" rIns="0" bIns="0" rtlCol="0">
            <a:spAutoFit/>
          </a:bodyPr>
          <a:lstStyle/>
          <a:p>
            <a:pPr marL="16808">
              <a:spcBef>
                <a:spcPts val="1019"/>
              </a:spcBef>
            </a:pP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Hire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a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home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inspector</a:t>
            </a:r>
            <a:endParaRPr sz="2800" dirty="0">
              <a:latin typeface="Arial"/>
              <a:cs typeface="Arial"/>
            </a:endParaRPr>
          </a:p>
          <a:p>
            <a:pPr marL="256329" indent="-239520">
              <a:spcBef>
                <a:spcPts val="887"/>
              </a:spcBef>
              <a:buChar char="•"/>
              <a:tabLst>
                <a:tab pos="25632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Protect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yourself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from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unexpected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problems</a:t>
            </a:r>
            <a:endParaRPr sz="2800" dirty="0">
              <a:latin typeface="Arial"/>
              <a:cs typeface="Arial"/>
            </a:endParaRPr>
          </a:p>
          <a:p>
            <a:pPr marL="255488" marR="505094" indent="-239520">
              <a:lnSpc>
                <a:spcPts val="2632"/>
              </a:lnSpc>
              <a:spcBef>
                <a:spcPts val="1032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Hiring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own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inspector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ensures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your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best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interests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are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maintained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buClr>
                <a:srgbClr val="001F5B"/>
              </a:buClr>
              <a:buFont typeface="Arial"/>
              <a:buChar char="•"/>
            </a:pPr>
            <a:endParaRPr sz="3600" dirty="0">
              <a:latin typeface="Arial"/>
              <a:cs typeface="Arial"/>
            </a:endParaRPr>
          </a:p>
          <a:p>
            <a:pPr marL="16808"/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Consider</a:t>
            </a:r>
            <a:r>
              <a:rPr sz="2800" b="1" spc="-26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hiring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a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real estate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attorney</a:t>
            </a:r>
            <a:endParaRPr sz="2800" dirty="0">
              <a:latin typeface="Arial"/>
              <a:cs typeface="Arial"/>
            </a:endParaRPr>
          </a:p>
          <a:p>
            <a:pPr marL="255488" marR="137828" indent="-239520">
              <a:lnSpc>
                <a:spcPct val="102299"/>
              </a:lnSpc>
              <a:spcBef>
                <a:spcPts val="668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Provides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second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line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defense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ensure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best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interests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are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maintained</a:t>
            </a:r>
            <a:endParaRPr sz="2800" dirty="0">
              <a:latin typeface="Arial"/>
              <a:cs typeface="Arial"/>
            </a:endParaRPr>
          </a:p>
          <a:p>
            <a:pPr marL="255488" marR="563922" indent="-239520">
              <a:lnSpc>
                <a:spcPts val="2632"/>
              </a:lnSpc>
              <a:spcBef>
                <a:spcPts val="907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Seek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referrals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from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friends,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family,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real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estate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agents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Loan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Originators</a:t>
            </a:r>
            <a:endParaRPr sz="2800" dirty="0">
              <a:latin typeface="Arial"/>
              <a:cs typeface="Arial"/>
            </a:endParaRPr>
          </a:p>
          <a:p>
            <a:pPr>
              <a:spcBef>
                <a:spcPts val="53"/>
              </a:spcBef>
              <a:buClr>
                <a:srgbClr val="001F5B"/>
              </a:buClr>
              <a:buFont typeface="Arial"/>
              <a:buChar char="•"/>
            </a:pPr>
            <a:endParaRPr sz="3600" dirty="0">
              <a:latin typeface="Arial"/>
              <a:cs typeface="Arial"/>
            </a:endParaRPr>
          </a:p>
          <a:p>
            <a:pPr marL="16808"/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Request</a:t>
            </a:r>
            <a:r>
              <a:rPr sz="2800" b="1" spc="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a</a:t>
            </a:r>
            <a:r>
              <a:rPr sz="2800" b="1" spc="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seller-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paid home</a:t>
            </a:r>
            <a:r>
              <a:rPr sz="2800" b="1" spc="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warranty</a:t>
            </a:r>
            <a:endParaRPr sz="2800" dirty="0">
              <a:latin typeface="Arial"/>
              <a:cs typeface="Arial"/>
            </a:endParaRPr>
          </a:p>
          <a:p>
            <a:pPr marL="255488" marR="26894" indent="-239520">
              <a:spcBef>
                <a:spcPts val="768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If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purchasing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existing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property,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home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warranty</a:t>
            </a:r>
            <a:r>
              <a:rPr sz="2800" spc="-5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covers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against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unexpected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failure</a:t>
            </a:r>
            <a:r>
              <a:rPr lang="en-US"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key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appliances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home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systems</a:t>
            </a:r>
            <a:endParaRPr sz="2800" dirty="0">
              <a:latin typeface="Arial"/>
              <a:cs typeface="Arial"/>
            </a:endParaRPr>
          </a:p>
          <a:p>
            <a:pPr marL="255488" marR="716040" indent="-239520">
              <a:lnSpc>
                <a:spcPct val="102299"/>
              </a:lnSpc>
              <a:spcBef>
                <a:spcPts val="701"/>
              </a:spcBef>
              <a:buChar char="•"/>
              <a:tabLst>
                <a:tab pos="25716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After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first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year,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renew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own 	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expense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5049" y="2104397"/>
            <a:ext cx="6099922" cy="688548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7454246" y="9471660"/>
            <a:ext cx="224154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5"/>
                </a:spcBef>
              </a:pPr>
              <a:t>13</a:t>
            </a:fld>
            <a:endParaRPr spc="-33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711171" y="9486900"/>
            <a:ext cx="1662429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/>
              <a:t>©</a:t>
            </a:r>
            <a:r>
              <a:rPr lang="en-US" spc="80"/>
              <a:t> </a:t>
            </a:r>
            <a:r>
              <a:rPr lang="en-US"/>
              <a:t>2021</a:t>
            </a:r>
            <a:r>
              <a:rPr lang="en-US" spc="85"/>
              <a:t> </a:t>
            </a:r>
            <a:r>
              <a:rPr lang="en-US"/>
              <a:t>Fifth</a:t>
            </a:r>
            <a:r>
              <a:rPr lang="en-US" spc="85"/>
              <a:t> </a:t>
            </a:r>
            <a:r>
              <a:rPr lang="en-US"/>
              <a:t>Third</a:t>
            </a:r>
            <a:r>
              <a:rPr lang="en-US" spc="85"/>
              <a:t> </a:t>
            </a:r>
            <a:r>
              <a:rPr lang="en-US"/>
              <a:t>Bank,</a:t>
            </a:r>
            <a:r>
              <a:rPr lang="en-US" spc="65"/>
              <a:t> </a:t>
            </a:r>
            <a:r>
              <a:rPr lang="en-US"/>
              <a:t>National</a:t>
            </a:r>
            <a:r>
              <a:rPr lang="en-US" spc="75"/>
              <a:t> </a:t>
            </a:r>
            <a:r>
              <a:rPr lang="en-US" spc="-10"/>
              <a:t>Association</a:t>
            </a:r>
            <a:endParaRPr spc="-13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F9D270A-24C1-425D-8916-F109A8CBD0A9}"/>
              </a:ext>
            </a:extLst>
          </p:cNvPr>
          <p:cNvSpPr txBox="1">
            <a:spLocks/>
          </p:cNvSpPr>
          <p:nvPr/>
        </p:nvSpPr>
        <p:spPr>
          <a:xfrm>
            <a:off x="3204882" y="711154"/>
            <a:ext cx="10892118" cy="1155746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808">
              <a:spcBef>
                <a:spcPts val="132"/>
              </a:spcBef>
            </a:pPr>
            <a:r>
              <a:rPr lang="en-US" sz="5400"/>
              <a:t>The</a:t>
            </a:r>
            <a:r>
              <a:rPr lang="en-US" sz="5400" spc="66"/>
              <a:t> </a:t>
            </a:r>
            <a:r>
              <a:rPr lang="en-US" sz="5400"/>
              <a:t>Do’s</a:t>
            </a:r>
            <a:r>
              <a:rPr lang="en-US" sz="5400" spc="79"/>
              <a:t> </a:t>
            </a:r>
            <a:r>
              <a:rPr lang="en-US" sz="5400"/>
              <a:t>of</a:t>
            </a:r>
            <a:r>
              <a:rPr lang="en-US" sz="5400" spc="66"/>
              <a:t> </a:t>
            </a:r>
            <a:r>
              <a:rPr lang="en-US" sz="5400"/>
              <a:t>Buying</a:t>
            </a:r>
            <a:r>
              <a:rPr lang="en-US" sz="5400" spc="13"/>
              <a:t> </a:t>
            </a:r>
            <a:r>
              <a:rPr lang="en-US" sz="5400"/>
              <a:t>Your</a:t>
            </a:r>
            <a:r>
              <a:rPr lang="en-US" sz="5400" spc="73"/>
              <a:t> </a:t>
            </a:r>
            <a:r>
              <a:rPr lang="en-US" sz="5400"/>
              <a:t>First</a:t>
            </a:r>
            <a:r>
              <a:rPr lang="en-US" sz="5400" spc="66"/>
              <a:t> </a:t>
            </a:r>
            <a:r>
              <a:rPr lang="en-US" sz="5400"/>
              <a:t>Home</a:t>
            </a:r>
            <a:r>
              <a:rPr lang="en-US" sz="5400" spc="79"/>
              <a:t> </a:t>
            </a:r>
            <a:r>
              <a:rPr lang="en-US" sz="2000" spc="-13">
                <a:latin typeface="Arial"/>
                <a:cs typeface="Arial"/>
              </a:rPr>
              <a:t>continued</a:t>
            </a:r>
            <a:endParaRPr lang="en-US" sz="2000">
              <a:latin typeface="Arial"/>
              <a:cs typeface="Arial"/>
            </a:endParaRPr>
          </a:p>
        </p:txBody>
      </p:sp>
      <p:pic>
        <p:nvPicPr>
          <p:cNvPr id="2" name="Picture 1" descr="A blue and green logo&#10;&#10;Description automatically generated">
            <a:extLst>
              <a:ext uri="{FF2B5EF4-FFF2-40B4-BE49-F238E27FC236}">
                <a16:creationId xmlns:a16="http://schemas.microsoft.com/office/drawing/2014/main" id="{324740BD-8807-C235-A170-3AC53AF44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823" y="695905"/>
            <a:ext cx="10892118" cy="847970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5400" dirty="0"/>
              <a:t>The</a:t>
            </a:r>
            <a:r>
              <a:rPr sz="5400" spc="93" dirty="0"/>
              <a:t> </a:t>
            </a:r>
            <a:r>
              <a:rPr sz="5400" dirty="0"/>
              <a:t>Don’ts</a:t>
            </a:r>
            <a:r>
              <a:rPr sz="5400" spc="93" dirty="0"/>
              <a:t> </a:t>
            </a:r>
            <a:r>
              <a:rPr sz="5400" dirty="0"/>
              <a:t>of</a:t>
            </a:r>
            <a:r>
              <a:rPr sz="5400" spc="79" dirty="0"/>
              <a:t> </a:t>
            </a:r>
            <a:r>
              <a:rPr sz="5400" dirty="0"/>
              <a:t>Buying</a:t>
            </a:r>
            <a:r>
              <a:rPr sz="5400" spc="20" dirty="0"/>
              <a:t> </a:t>
            </a:r>
            <a:r>
              <a:rPr sz="5400" dirty="0"/>
              <a:t>Your</a:t>
            </a:r>
            <a:r>
              <a:rPr sz="5400" spc="86" dirty="0"/>
              <a:t> </a:t>
            </a:r>
            <a:r>
              <a:rPr sz="5400" dirty="0"/>
              <a:t>First</a:t>
            </a:r>
            <a:r>
              <a:rPr sz="5400" spc="86" dirty="0"/>
              <a:t> </a:t>
            </a:r>
            <a:r>
              <a:rPr sz="5400" spc="-26" dirty="0"/>
              <a:t>Home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8800" y="2019300"/>
            <a:ext cx="7315200" cy="6300326"/>
          </a:xfrm>
          <a:prstGeom prst="rect">
            <a:avLst/>
          </a:prstGeom>
        </p:spPr>
        <p:txBody>
          <a:bodyPr vert="horz" wrap="square" lIns="0" tIns="4202" rIns="0" bIns="0" rtlCol="0">
            <a:spAutoFit/>
          </a:bodyPr>
          <a:lstStyle/>
          <a:p>
            <a:pPr marL="255488" marR="6723" indent="-239520">
              <a:lnSpc>
                <a:spcPct val="103499"/>
              </a:lnSpc>
              <a:spcBef>
                <a:spcPts val="33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Don’t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rush—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take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 time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finding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the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perfect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home</a:t>
            </a:r>
            <a:endParaRPr sz="2800">
              <a:latin typeface="Arial"/>
              <a:cs typeface="Arial"/>
            </a:endParaRPr>
          </a:p>
          <a:p>
            <a:pPr marL="255488" marR="7564" indent="-239520">
              <a:lnSpc>
                <a:spcPct val="103499"/>
              </a:lnSpc>
              <a:spcBef>
                <a:spcPts val="641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Don’t</a:t>
            </a:r>
            <a:r>
              <a:rPr sz="2800" b="1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negotiate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contracts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without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your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real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estate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agent</a:t>
            </a:r>
            <a:endParaRPr sz="2800">
              <a:latin typeface="Arial"/>
              <a:cs typeface="Arial"/>
            </a:endParaRPr>
          </a:p>
          <a:p>
            <a:pPr marL="255488" marR="6723" indent="-239520">
              <a:lnSpc>
                <a:spcPts val="2632"/>
              </a:lnSpc>
              <a:spcBef>
                <a:spcPts val="874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Don’t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buy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more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than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can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afford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to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pay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on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 current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salary</a:t>
            </a:r>
            <a:endParaRPr sz="2800">
              <a:latin typeface="Arial"/>
              <a:cs typeface="Arial"/>
            </a:endParaRPr>
          </a:p>
          <a:p>
            <a:pPr marL="255488" marR="578211" indent="-239520">
              <a:lnSpc>
                <a:spcPts val="2632"/>
              </a:lnSpc>
              <a:spcBef>
                <a:spcPts val="960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Don’t</a:t>
            </a:r>
            <a:r>
              <a:rPr sz="2800" b="1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underestimate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power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of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competing</a:t>
            </a:r>
            <a:r>
              <a:rPr sz="2800" spc="-5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buyers</a:t>
            </a:r>
            <a:endParaRPr sz="2800">
              <a:latin typeface="Arial"/>
              <a:cs typeface="Arial"/>
            </a:endParaRPr>
          </a:p>
          <a:p>
            <a:pPr marL="256329" indent="-239520">
              <a:spcBef>
                <a:spcPts val="814"/>
              </a:spcBef>
              <a:buFont typeface="Arial"/>
              <a:buChar char="•"/>
              <a:tabLst>
                <a:tab pos="25632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Don’t</a:t>
            </a:r>
            <a:r>
              <a:rPr sz="2800" b="1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afraid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ask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questions</a:t>
            </a:r>
            <a:endParaRPr sz="2800">
              <a:latin typeface="Arial"/>
              <a:cs typeface="Arial"/>
            </a:endParaRPr>
          </a:p>
          <a:p>
            <a:pPr marL="255488" marR="674859" indent="-239520">
              <a:lnSpc>
                <a:spcPct val="103499"/>
              </a:lnSpc>
              <a:spcBef>
                <a:spcPts val="635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Don’t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feel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pressured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make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66" dirty="0">
                <a:solidFill>
                  <a:srgbClr val="001F5B"/>
                </a:solidFill>
                <a:latin typeface="Arial"/>
                <a:cs typeface="Arial"/>
              </a:rPr>
              <a:t>a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decision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if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you’re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not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comfortable</a:t>
            </a:r>
            <a:endParaRPr sz="2800">
              <a:latin typeface="Arial"/>
              <a:cs typeface="Arial"/>
            </a:endParaRPr>
          </a:p>
          <a:p>
            <a:pPr marL="255488" marR="68913" indent="-239520" algn="just">
              <a:lnSpc>
                <a:spcPct val="100600"/>
              </a:lnSpc>
              <a:spcBef>
                <a:spcPts val="715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Don’t</a:t>
            </a:r>
            <a:r>
              <a:rPr sz="2800" b="1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open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additional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credit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accounts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(i.e.,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car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loan,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store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credit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card,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line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of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credit,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etc.)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51664" y="2018243"/>
            <a:ext cx="6120093" cy="7094164"/>
            <a:chOff x="5261657" y="1524894"/>
            <a:chExt cx="4624070" cy="53600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1769" y="1535010"/>
              <a:ext cx="4608830" cy="53365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266713" y="1529950"/>
              <a:ext cx="4613910" cy="5349875"/>
            </a:xfrm>
            <a:custGeom>
              <a:avLst/>
              <a:gdLst/>
              <a:ahLst/>
              <a:cxnLst/>
              <a:rect l="l" t="t" r="r" b="b"/>
              <a:pathLst>
                <a:path w="4613909" h="5349875">
                  <a:moveTo>
                    <a:pt x="0" y="0"/>
                  </a:moveTo>
                  <a:lnTo>
                    <a:pt x="4613886" y="0"/>
                  </a:lnTo>
                </a:path>
                <a:path w="4613909" h="5349875">
                  <a:moveTo>
                    <a:pt x="4613886" y="5349715"/>
                  </a:moveTo>
                  <a:lnTo>
                    <a:pt x="0" y="5349715"/>
                  </a:lnTo>
                  <a:lnTo>
                    <a:pt x="0" y="0"/>
                  </a:lnTo>
                </a:path>
              </a:pathLst>
            </a:custGeom>
            <a:ln w="10112">
              <a:solidFill>
                <a:srgbClr val="E2E2E2"/>
              </a:solidFill>
            </a:ln>
          </p:spPr>
          <p:txBody>
            <a:bodyPr wrap="square" lIns="0" tIns="0" rIns="0" bIns="0" rtlCol="0"/>
            <a:lstStyle/>
            <a:p>
              <a:endParaRPr sz="2382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17987646" y="9243060"/>
            <a:ext cx="224154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5"/>
                </a:spcBef>
              </a:pPr>
              <a:t>14</a:t>
            </a:fld>
            <a:endParaRPr spc="-33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6244571" y="9299575"/>
            <a:ext cx="1662429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/>
              <a:t>©</a:t>
            </a:r>
            <a:r>
              <a:rPr lang="en-US" spc="80"/>
              <a:t> </a:t>
            </a:r>
            <a:r>
              <a:rPr lang="en-US"/>
              <a:t>2021</a:t>
            </a:r>
            <a:r>
              <a:rPr lang="en-US" spc="85"/>
              <a:t> </a:t>
            </a:r>
            <a:r>
              <a:rPr lang="en-US"/>
              <a:t>Fifth</a:t>
            </a:r>
            <a:r>
              <a:rPr lang="en-US" spc="85"/>
              <a:t> </a:t>
            </a:r>
            <a:r>
              <a:rPr lang="en-US"/>
              <a:t>Third</a:t>
            </a:r>
            <a:r>
              <a:rPr lang="en-US" spc="85"/>
              <a:t> </a:t>
            </a:r>
            <a:r>
              <a:rPr lang="en-US"/>
              <a:t>Bank,</a:t>
            </a:r>
            <a:r>
              <a:rPr lang="en-US" spc="65"/>
              <a:t> </a:t>
            </a:r>
            <a:r>
              <a:rPr lang="en-US"/>
              <a:t>National</a:t>
            </a:r>
            <a:r>
              <a:rPr lang="en-US" spc="75"/>
              <a:t> </a:t>
            </a:r>
            <a:r>
              <a:rPr lang="en-US" spc="-10"/>
              <a:t>Association</a:t>
            </a:r>
            <a:endParaRPr spc="-13" dirty="0"/>
          </a:p>
        </p:txBody>
      </p:sp>
      <p:pic>
        <p:nvPicPr>
          <p:cNvPr id="9" name="Picture 8" descr="A blue and green logo&#10;&#10;Description automatically generated">
            <a:extLst>
              <a:ext uri="{FF2B5EF4-FFF2-40B4-BE49-F238E27FC236}">
                <a16:creationId xmlns:a16="http://schemas.microsoft.com/office/drawing/2014/main" id="{B6F3D896-75C0-C326-8F00-FCBBF0842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823" y="695904"/>
            <a:ext cx="10892118" cy="847970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5400" dirty="0"/>
              <a:t>What</a:t>
            </a:r>
            <a:r>
              <a:rPr sz="5400" spc="53" dirty="0"/>
              <a:t> </a:t>
            </a:r>
            <a:r>
              <a:rPr sz="5400" dirty="0"/>
              <a:t>to</a:t>
            </a:r>
            <a:r>
              <a:rPr sz="5400" spc="79" dirty="0"/>
              <a:t> </a:t>
            </a:r>
            <a:r>
              <a:rPr sz="5400" dirty="0"/>
              <a:t>Expect</a:t>
            </a:r>
            <a:r>
              <a:rPr sz="5400" spc="73" dirty="0"/>
              <a:t> </a:t>
            </a:r>
            <a:r>
              <a:rPr sz="5400" dirty="0"/>
              <a:t>from</a:t>
            </a:r>
            <a:r>
              <a:rPr sz="5400" spc="46" dirty="0"/>
              <a:t> </a:t>
            </a:r>
            <a:r>
              <a:rPr sz="5400" dirty="0"/>
              <a:t>Your</a:t>
            </a:r>
            <a:r>
              <a:rPr sz="5400" spc="86" dirty="0"/>
              <a:t> </a:t>
            </a:r>
            <a:r>
              <a:rPr sz="5400" spc="-13" dirty="0"/>
              <a:t>Lender</a:t>
            </a:r>
          </a:p>
        </p:txBody>
      </p:sp>
      <p:sp>
        <p:nvSpPr>
          <p:cNvPr id="3" name="object 3"/>
          <p:cNvSpPr/>
          <p:nvPr/>
        </p:nvSpPr>
        <p:spPr>
          <a:xfrm>
            <a:off x="1752600" y="5798205"/>
            <a:ext cx="13792200" cy="2774295"/>
          </a:xfrm>
          <a:custGeom>
            <a:avLst/>
            <a:gdLst/>
            <a:ahLst/>
            <a:cxnLst/>
            <a:rect l="l" t="t" r="r" b="b"/>
            <a:pathLst>
              <a:path w="8752205" h="1923414">
                <a:moveTo>
                  <a:pt x="8431428" y="0"/>
                </a:moveTo>
                <a:lnTo>
                  <a:pt x="0" y="0"/>
                </a:lnTo>
                <a:lnTo>
                  <a:pt x="0" y="1602473"/>
                </a:lnTo>
                <a:lnTo>
                  <a:pt x="3475" y="1649832"/>
                </a:lnTo>
                <a:lnTo>
                  <a:pt x="13570" y="1695035"/>
                </a:lnTo>
                <a:lnTo>
                  <a:pt x="29789" y="1737584"/>
                </a:lnTo>
                <a:lnTo>
                  <a:pt x="51636" y="1776984"/>
                </a:lnTo>
                <a:lnTo>
                  <a:pt x="78615" y="1812740"/>
                </a:lnTo>
                <a:lnTo>
                  <a:pt x="110231" y="1844355"/>
                </a:lnTo>
                <a:lnTo>
                  <a:pt x="145988" y="1871334"/>
                </a:lnTo>
                <a:lnTo>
                  <a:pt x="185391" y="1893181"/>
                </a:lnTo>
                <a:lnTo>
                  <a:pt x="227942" y="1909400"/>
                </a:lnTo>
                <a:lnTo>
                  <a:pt x="273147" y="1919495"/>
                </a:lnTo>
                <a:lnTo>
                  <a:pt x="320509" y="1922970"/>
                </a:lnTo>
                <a:lnTo>
                  <a:pt x="8751925" y="1922970"/>
                </a:lnTo>
                <a:lnTo>
                  <a:pt x="8751925" y="320509"/>
                </a:lnTo>
                <a:lnTo>
                  <a:pt x="8748450" y="273147"/>
                </a:lnTo>
                <a:lnTo>
                  <a:pt x="8738356" y="227942"/>
                </a:lnTo>
                <a:lnTo>
                  <a:pt x="8722138" y="185391"/>
                </a:lnTo>
                <a:lnTo>
                  <a:pt x="8700293" y="145988"/>
                </a:lnTo>
                <a:lnTo>
                  <a:pt x="8673315" y="110231"/>
                </a:lnTo>
                <a:lnTo>
                  <a:pt x="8641700" y="78615"/>
                </a:lnTo>
                <a:lnTo>
                  <a:pt x="8605945" y="51636"/>
                </a:lnTo>
                <a:lnTo>
                  <a:pt x="8566544" y="29789"/>
                </a:lnTo>
                <a:lnTo>
                  <a:pt x="8523994" y="13570"/>
                </a:lnTo>
                <a:lnTo>
                  <a:pt x="8478790" y="3475"/>
                </a:lnTo>
                <a:lnTo>
                  <a:pt x="8431428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sz="2382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838074" y="1866198"/>
            <a:ext cx="14621126" cy="4496502"/>
          </a:xfrm>
          <a:prstGeom prst="rect">
            <a:avLst/>
          </a:prstGeom>
        </p:spPr>
        <p:txBody>
          <a:bodyPr vert="horz" wrap="square" lIns="0" tIns="129428" rIns="0" bIns="0" rtlCol="0">
            <a:spAutoFit/>
          </a:bodyPr>
          <a:lstStyle/>
          <a:p>
            <a:pPr marL="0" indent="0">
              <a:spcBef>
                <a:spcPts val="1019"/>
              </a:spcBef>
              <a:buNone/>
            </a:pPr>
            <a:r>
              <a:rPr b="1" dirty="0">
                <a:solidFill>
                  <a:srgbClr val="00AF66"/>
                </a:solidFill>
              </a:rPr>
              <a:t>Help</a:t>
            </a:r>
            <a:r>
              <a:rPr b="1" spc="-20" dirty="0">
                <a:solidFill>
                  <a:srgbClr val="00AF66"/>
                </a:solidFill>
              </a:rPr>
              <a:t> </a:t>
            </a:r>
            <a:r>
              <a:rPr b="1" dirty="0">
                <a:solidFill>
                  <a:srgbClr val="00AF66"/>
                </a:solidFill>
              </a:rPr>
              <a:t>determining</a:t>
            </a:r>
            <a:r>
              <a:rPr b="1" spc="-13" dirty="0">
                <a:solidFill>
                  <a:srgbClr val="00AF66"/>
                </a:solidFill>
              </a:rPr>
              <a:t> affordability.</a:t>
            </a:r>
            <a:endParaRPr b="1" dirty="0"/>
          </a:p>
          <a:p>
            <a:pPr marL="256329" indent="-239520">
              <a:lnSpc>
                <a:spcPts val="2666"/>
              </a:lnSpc>
              <a:spcBef>
                <a:spcPts val="887"/>
              </a:spcBef>
              <a:buFont typeface="Arial"/>
              <a:buChar char="•"/>
              <a:tabLst>
                <a:tab pos="256329" algn="l"/>
              </a:tabLst>
            </a:pPr>
            <a:r>
              <a:rPr spc="-13" dirty="0">
                <a:solidFill>
                  <a:srgbClr val="001F5B"/>
                </a:solidFill>
              </a:rPr>
              <a:t>Debt-</a:t>
            </a:r>
            <a:r>
              <a:rPr dirty="0">
                <a:solidFill>
                  <a:srgbClr val="001F5B"/>
                </a:solidFill>
              </a:rPr>
              <a:t>to-Income</a:t>
            </a:r>
            <a:r>
              <a:rPr spc="-33" dirty="0">
                <a:solidFill>
                  <a:srgbClr val="001F5B"/>
                </a:solidFill>
              </a:rPr>
              <a:t> </a:t>
            </a:r>
            <a:r>
              <a:rPr dirty="0">
                <a:solidFill>
                  <a:srgbClr val="001F5B"/>
                </a:solidFill>
              </a:rPr>
              <a:t>(DTI) Ratio</a:t>
            </a:r>
            <a:r>
              <a:rPr spc="-20" dirty="0">
                <a:solidFill>
                  <a:srgbClr val="001F5B"/>
                </a:solidFill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measures</a:t>
            </a:r>
            <a:r>
              <a:rPr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how</a:t>
            </a:r>
            <a:r>
              <a:rPr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much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of your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gross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income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you’re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using</a:t>
            </a:r>
            <a:r>
              <a:rPr lang="en-US" spc="-13" dirty="0"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cover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all</a:t>
            </a:r>
            <a:r>
              <a:rPr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debts</a:t>
            </a:r>
            <a:r>
              <a:rPr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including</a:t>
            </a:r>
            <a:r>
              <a:rPr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mortgage,</a:t>
            </a:r>
            <a:r>
              <a:rPr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auto</a:t>
            </a:r>
            <a:r>
              <a:rPr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loan,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credit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cards,</a:t>
            </a:r>
            <a:r>
              <a:rPr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student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loans,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utilities</a:t>
            </a:r>
            <a:r>
              <a:rPr lang="en-US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pc="-26" dirty="0">
                <a:solidFill>
                  <a:srgbClr val="001F5B"/>
                </a:solidFill>
                <a:latin typeface="Arial"/>
                <a:cs typeface="Arial"/>
              </a:rPr>
              <a:t>more</a:t>
            </a:r>
            <a:endParaRPr dirty="0">
              <a:latin typeface="Arial"/>
              <a:cs typeface="Arial"/>
            </a:endParaRPr>
          </a:p>
          <a:p>
            <a:pPr marL="256329" indent="-239520">
              <a:spcBef>
                <a:spcPts val="728"/>
              </a:spcBef>
              <a:buFont typeface="Arial"/>
              <a:buChar char="•"/>
              <a:tabLst>
                <a:tab pos="256329" algn="l"/>
              </a:tabLst>
            </a:pPr>
            <a:r>
              <a:rPr dirty="0">
                <a:solidFill>
                  <a:srgbClr val="001F5B"/>
                </a:solidFill>
              </a:rPr>
              <a:t>Acceptable</a:t>
            </a:r>
            <a:r>
              <a:rPr spc="-20" dirty="0">
                <a:solidFill>
                  <a:srgbClr val="001F5B"/>
                </a:solidFill>
              </a:rPr>
              <a:t> </a:t>
            </a:r>
            <a:r>
              <a:rPr dirty="0">
                <a:solidFill>
                  <a:srgbClr val="001F5B"/>
                </a:solidFill>
              </a:rPr>
              <a:t>DTI</a:t>
            </a:r>
            <a:r>
              <a:rPr spc="-7" dirty="0">
                <a:solidFill>
                  <a:srgbClr val="001F5B"/>
                </a:solidFill>
              </a:rPr>
              <a:t> </a:t>
            </a:r>
            <a:r>
              <a:rPr dirty="0">
                <a:solidFill>
                  <a:srgbClr val="001F5B"/>
                </a:solidFill>
              </a:rPr>
              <a:t>ratios</a:t>
            </a:r>
            <a:r>
              <a:rPr spc="-13" dirty="0">
                <a:solidFill>
                  <a:srgbClr val="001F5B"/>
                </a:solidFill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vary</a:t>
            </a:r>
            <a:r>
              <a:rPr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between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28%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40%</a:t>
            </a:r>
            <a:r>
              <a:rPr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Arial"/>
                <a:cs typeface="Arial"/>
              </a:rPr>
              <a:t>most </a:t>
            </a:r>
            <a:r>
              <a:rPr spc="-13" dirty="0">
                <a:solidFill>
                  <a:srgbClr val="001F5B"/>
                </a:solidFill>
                <a:latin typeface="Arial"/>
                <a:cs typeface="Arial"/>
              </a:rPr>
              <a:t>lenders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 dirty="0">
              <a:latin typeface="Arial"/>
              <a:cs typeface="Arial"/>
            </a:endParaRPr>
          </a:p>
          <a:p>
            <a:pPr marL="0" indent="0">
              <a:spcBef>
                <a:spcPts val="1906"/>
              </a:spcBef>
              <a:buNone/>
            </a:pPr>
            <a:endParaRPr lang="en-US" spc="-13" dirty="0">
              <a:solidFill>
                <a:srgbClr val="001F5B"/>
              </a:solidFill>
            </a:endParaRPr>
          </a:p>
          <a:p>
            <a:pPr marL="0" indent="0">
              <a:spcBef>
                <a:spcPts val="1906"/>
              </a:spcBef>
              <a:buNone/>
            </a:pPr>
            <a:r>
              <a:rPr b="1" spc="-13" dirty="0">
                <a:solidFill>
                  <a:srgbClr val="001F5B"/>
                </a:solidFill>
              </a:rPr>
              <a:t>EXAMPLE</a:t>
            </a:r>
            <a:endParaRPr b="1" dirty="0"/>
          </a:p>
        </p:txBody>
      </p:sp>
      <p:sp>
        <p:nvSpPr>
          <p:cNvPr id="5" name="object 5"/>
          <p:cNvSpPr txBox="1"/>
          <p:nvPr/>
        </p:nvSpPr>
        <p:spPr>
          <a:xfrm>
            <a:off x="3962400" y="6255405"/>
            <a:ext cx="1565742" cy="1399785"/>
          </a:xfrm>
          <a:prstGeom prst="rect">
            <a:avLst/>
          </a:prstGeom>
        </p:spPr>
        <p:txBody>
          <a:bodyPr vert="horz" wrap="square" lIns="0" tIns="191621" rIns="0" bIns="0" rtlCol="0">
            <a:spAutoFit/>
          </a:bodyPr>
          <a:lstStyle/>
          <a:p>
            <a:pPr marL="16808">
              <a:spcBef>
                <a:spcPts val="1509"/>
              </a:spcBef>
            </a:pPr>
            <a:r>
              <a:rPr sz="3971" b="1" spc="-13" dirty="0">
                <a:solidFill>
                  <a:srgbClr val="1D4094"/>
                </a:solidFill>
                <a:latin typeface="Arial"/>
                <a:cs typeface="Arial"/>
              </a:rPr>
              <a:t>$5,000</a:t>
            </a:r>
            <a:endParaRPr sz="3971">
              <a:latin typeface="Arial"/>
              <a:cs typeface="Arial"/>
            </a:endParaRPr>
          </a:p>
          <a:p>
            <a:pPr marL="21851" marR="9245" indent="64713">
              <a:lnSpc>
                <a:spcPct val="101499"/>
              </a:lnSpc>
              <a:spcBef>
                <a:spcPts val="569"/>
              </a:spcBef>
            </a:pPr>
            <a:r>
              <a:rPr sz="1721" b="1" spc="-26" dirty="0">
                <a:solidFill>
                  <a:srgbClr val="001F5B"/>
                </a:solidFill>
                <a:latin typeface="Arial"/>
                <a:cs typeface="Arial"/>
              </a:rPr>
              <a:t>Total</a:t>
            </a:r>
            <a:r>
              <a:rPr sz="1721" b="1" spc="-8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1721" b="1" spc="-13" dirty="0">
                <a:solidFill>
                  <a:srgbClr val="001F5B"/>
                </a:solidFill>
                <a:latin typeface="Arial"/>
                <a:cs typeface="Arial"/>
              </a:rPr>
              <a:t>monthly </a:t>
            </a:r>
            <a:r>
              <a:rPr sz="1721" b="1" spc="-33" dirty="0">
                <a:solidFill>
                  <a:srgbClr val="001F5B"/>
                </a:solidFill>
                <a:latin typeface="Arial"/>
                <a:cs typeface="Arial"/>
              </a:rPr>
              <a:t>pre-</a:t>
            </a:r>
            <a:r>
              <a:rPr sz="1721" b="1" dirty="0">
                <a:solidFill>
                  <a:srgbClr val="001F5B"/>
                </a:solidFill>
                <a:latin typeface="Arial"/>
                <a:cs typeface="Arial"/>
              </a:rPr>
              <a:t>tax</a:t>
            </a:r>
            <a:r>
              <a:rPr sz="1721" b="1" spc="-33" dirty="0">
                <a:solidFill>
                  <a:srgbClr val="001F5B"/>
                </a:solidFill>
                <a:latin typeface="Arial"/>
                <a:cs typeface="Arial"/>
              </a:rPr>
              <a:t> income</a:t>
            </a:r>
            <a:endParaRPr sz="172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8540" y="6255405"/>
            <a:ext cx="2787743" cy="1399785"/>
          </a:xfrm>
          <a:prstGeom prst="rect">
            <a:avLst/>
          </a:prstGeom>
        </p:spPr>
        <p:txBody>
          <a:bodyPr vert="horz" wrap="square" lIns="0" tIns="191621" rIns="0" bIns="0" rtlCol="0">
            <a:spAutoFit/>
          </a:bodyPr>
          <a:lstStyle/>
          <a:p>
            <a:pPr algn="ctr">
              <a:spcBef>
                <a:spcPts val="1509"/>
              </a:spcBef>
            </a:pPr>
            <a:r>
              <a:rPr sz="3971" b="1" dirty="0">
                <a:solidFill>
                  <a:srgbClr val="1D4094"/>
                </a:solidFill>
                <a:latin typeface="Arial"/>
                <a:cs typeface="Arial"/>
              </a:rPr>
              <a:t>28%</a:t>
            </a:r>
            <a:r>
              <a:rPr sz="3971" b="1" spc="-86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3971" b="1" dirty="0">
                <a:solidFill>
                  <a:srgbClr val="1D4094"/>
                </a:solidFill>
                <a:latin typeface="Arial"/>
                <a:cs typeface="Arial"/>
              </a:rPr>
              <a:t>to</a:t>
            </a:r>
            <a:r>
              <a:rPr sz="3971" b="1" spc="-60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3971" b="1" spc="-33" dirty="0">
                <a:solidFill>
                  <a:srgbClr val="1D4094"/>
                </a:solidFill>
                <a:latin typeface="Arial"/>
                <a:cs typeface="Arial"/>
              </a:rPr>
              <a:t>40%</a:t>
            </a:r>
            <a:endParaRPr sz="3971">
              <a:latin typeface="Arial"/>
              <a:cs typeface="Arial"/>
            </a:endParaRPr>
          </a:p>
          <a:p>
            <a:pPr marL="784114" marR="848827" algn="ctr">
              <a:lnSpc>
                <a:spcPct val="101499"/>
              </a:lnSpc>
              <a:spcBef>
                <a:spcPts val="569"/>
              </a:spcBef>
            </a:pPr>
            <a:r>
              <a:rPr sz="1721" b="1" spc="-33" dirty="0">
                <a:solidFill>
                  <a:srgbClr val="001F5B"/>
                </a:solidFill>
                <a:latin typeface="Arial"/>
                <a:cs typeface="Arial"/>
              </a:rPr>
              <a:t>Acceptable </a:t>
            </a:r>
            <a:r>
              <a:rPr sz="1721" b="1" dirty="0">
                <a:solidFill>
                  <a:srgbClr val="001F5B"/>
                </a:solidFill>
                <a:latin typeface="Arial"/>
                <a:cs typeface="Arial"/>
              </a:rPr>
              <a:t>DTI</a:t>
            </a:r>
            <a:r>
              <a:rPr sz="1721" b="1" spc="-6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1721" b="1" spc="-13" dirty="0">
                <a:solidFill>
                  <a:srgbClr val="001F5B"/>
                </a:solidFill>
                <a:latin typeface="Arial"/>
                <a:cs typeface="Arial"/>
              </a:rPr>
              <a:t>Ratio</a:t>
            </a:r>
            <a:endParaRPr sz="172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00385" y="6255405"/>
            <a:ext cx="3846699" cy="1399785"/>
          </a:xfrm>
          <a:prstGeom prst="rect">
            <a:avLst/>
          </a:prstGeom>
        </p:spPr>
        <p:txBody>
          <a:bodyPr vert="horz" wrap="square" lIns="0" tIns="191621" rIns="0" bIns="0" rtlCol="0">
            <a:spAutoFit/>
          </a:bodyPr>
          <a:lstStyle/>
          <a:p>
            <a:pPr algn="ctr">
              <a:spcBef>
                <a:spcPts val="1509"/>
              </a:spcBef>
            </a:pPr>
            <a:r>
              <a:rPr sz="3971" b="1" dirty="0">
                <a:solidFill>
                  <a:srgbClr val="1D4094"/>
                </a:solidFill>
                <a:latin typeface="Arial"/>
                <a:cs typeface="Arial"/>
              </a:rPr>
              <a:t>$1,400</a:t>
            </a:r>
            <a:r>
              <a:rPr sz="3971" b="1" spc="-86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3971" b="1" dirty="0">
                <a:solidFill>
                  <a:srgbClr val="1D4094"/>
                </a:solidFill>
                <a:latin typeface="Arial"/>
                <a:cs typeface="Arial"/>
              </a:rPr>
              <a:t>to</a:t>
            </a:r>
            <a:r>
              <a:rPr sz="3971" b="1" spc="-79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3971" b="1" spc="-13" dirty="0">
                <a:solidFill>
                  <a:srgbClr val="1D4094"/>
                </a:solidFill>
                <a:latin typeface="Arial"/>
                <a:cs typeface="Arial"/>
              </a:rPr>
              <a:t>$2,000</a:t>
            </a:r>
            <a:endParaRPr sz="3971">
              <a:latin typeface="Arial"/>
              <a:cs typeface="Arial"/>
            </a:endParaRPr>
          </a:p>
          <a:p>
            <a:pPr marL="1096751" marR="1084985" algn="ctr">
              <a:lnSpc>
                <a:spcPct val="101499"/>
              </a:lnSpc>
              <a:spcBef>
                <a:spcPts val="569"/>
              </a:spcBef>
            </a:pPr>
            <a:r>
              <a:rPr sz="1721" b="1" spc="-13" dirty="0">
                <a:solidFill>
                  <a:srgbClr val="001F5B"/>
                </a:solidFill>
                <a:latin typeface="Arial"/>
                <a:cs typeface="Arial"/>
              </a:rPr>
              <a:t>Acceptable</a:t>
            </a:r>
            <a:r>
              <a:rPr sz="1721" b="1" spc="-112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1721" b="1" spc="-26" dirty="0">
                <a:solidFill>
                  <a:srgbClr val="001F5B"/>
                </a:solidFill>
                <a:latin typeface="Arial"/>
                <a:cs typeface="Arial"/>
              </a:rPr>
              <a:t>total </a:t>
            </a:r>
            <a:r>
              <a:rPr sz="1721" b="1" dirty="0">
                <a:solidFill>
                  <a:srgbClr val="001F5B"/>
                </a:solidFill>
                <a:latin typeface="Arial"/>
                <a:cs typeface="Arial"/>
              </a:rPr>
              <a:t>debt</a:t>
            </a:r>
            <a:r>
              <a:rPr sz="1721" b="1" spc="-8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1721" b="1" spc="-13" dirty="0">
                <a:solidFill>
                  <a:srgbClr val="001F5B"/>
                </a:solidFill>
                <a:latin typeface="Arial"/>
                <a:cs typeface="Arial"/>
              </a:rPr>
              <a:t>payments</a:t>
            </a:r>
            <a:endParaRPr sz="1721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39389" y="6621953"/>
            <a:ext cx="4348443" cy="361785"/>
            <a:chOff x="2542964" y="4140405"/>
            <a:chExt cx="3285490" cy="2508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2964" y="4140405"/>
              <a:ext cx="250494" cy="2504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29042" y="4184590"/>
              <a:ext cx="293370" cy="24130"/>
            </a:xfrm>
            <a:custGeom>
              <a:avLst/>
              <a:gdLst/>
              <a:ahLst/>
              <a:cxnLst/>
              <a:rect l="l" t="t" r="r" b="b"/>
              <a:pathLst>
                <a:path w="293370" h="24129">
                  <a:moveTo>
                    <a:pt x="293103" y="0"/>
                  </a:moveTo>
                  <a:lnTo>
                    <a:pt x="0" y="0"/>
                  </a:lnTo>
                  <a:lnTo>
                    <a:pt x="0" y="23914"/>
                  </a:lnTo>
                  <a:lnTo>
                    <a:pt x="293103" y="23914"/>
                  </a:lnTo>
                  <a:lnTo>
                    <a:pt x="293103" y="0"/>
                  </a:lnTo>
                  <a:close/>
                </a:path>
              </a:pathLst>
            </a:custGeom>
            <a:solidFill>
              <a:srgbClr val="00AF66"/>
            </a:solidFill>
          </p:spPr>
          <p:txBody>
            <a:bodyPr wrap="square" lIns="0" tIns="0" rIns="0" bIns="0" rtlCol="0"/>
            <a:lstStyle/>
            <a:p>
              <a:endParaRPr sz="2382"/>
            </a:p>
          </p:txBody>
        </p:sp>
        <p:sp>
          <p:nvSpPr>
            <p:cNvPr id="11" name="object 11"/>
            <p:cNvSpPr/>
            <p:nvPr/>
          </p:nvSpPr>
          <p:spPr>
            <a:xfrm>
              <a:off x="5529042" y="4184590"/>
              <a:ext cx="293370" cy="24130"/>
            </a:xfrm>
            <a:custGeom>
              <a:avLst/>
              <a:gdLst/>
              <a:ahLst/>
              <a:cxnLst/>
              <a:rect l="l" t="t" r="r" b="b"/>
              <a:pathLst>
                <a:path w="293370" h="24129">
                  <a:moveTo>
                    <a:pt x="0" y="0"/>
                  </a:moveTo>
                  <a:lnTo>
                    <a:pt x="293273" y="0"/>
                  </a:lnTo>
                  <a:lnTo>
                    <a:pt x="293273" y="23925"/>
                  </a:lnTo>
                  <a:lnTo>
                    <a:pt x="0" y="23925"/>
                  </a:lnTo>
                  <a:lnTo>
                    <a:pt x="0" y="0"/>
                  </a:lnTo>
                  <a:close/>
                </a:path>
              </a:pathLst>
            </a:custGeom>
            <a:ln w="11461">
              <a:solidFill>
                <a:srgbClr val="00AF66"/>
              </a:solidFill>
            </a:ln>
          </p:spPr>
          <p:txBody>
            <a:bodyPr wrap="square" lIns="0" tIns="0" rIns="0" bIns="0" rtlCol="0"/>
            <a:lstStyle/>
            <a:p>
              <a:endParaRPr sz="2382"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9042" y="4291209"/>
              <a:ext cx="293370" cy="24130"/>
            </a:xfrm>
            <a:custGeom>
              <a:avLst/>
              <a:gdLst/>
              <a:ahLst/>
              <a:cxnLst/>
              <a:rect l="l" t="t" r="r" b="b"/>
              <a:pathLst>
                <a:path w="293370" h="24129">
                  <a:moveTo>
                    <a:pt x="293103" y="0"/>
                  </a:moveTo>
                  <a:lnTo>
                    <a:pt x="0" y="0"/>
                  </a:lnTo>
                  <a:lnTo>
                    <a:pt x="0" y="23914"/>
                  </a:lnTo>
                  <a:lnTo>
                    <a:pt x="293103" y="23914"/>
                  </a:lnTo>
                  <a:lnTo>
                    <a:pt x="293103" y="0"/>
                  </a:lnTo>
                  <a:close/>
                </a:path>
              </a:pathLst>
            </a:custGeom>
            <a:solidFill>
              <a:srgbClr val="00AF66"/>
            </a:solidFill>
          </p:spPr>
          <p:txBody>
            <a:bodyPr wrap="square" lIns="0" tIns="0" rIns="0" bIns="0" rtlCol="0"/>
            <a:lstStyle/>
            <a:p>
              <a:endParaRPr sz="2382"/>
            </a:p>
          </p:txBody>
        </p:sp>
        <p:sp>
          <p:nvSpPr>
            <p:cNvPr id="13" name="object 13"/>
            <p:cNvSpPr/>
            <p:nvPr/>
          </p:nvSpPr>
          <p:spPr>
            <a:xfrm>
              <a:off x="5529042" y="4291209"/>
              <a:ext cx="293370" cy="24130"/>
            </a:xfrm>
            <a:custGeom>
              <a:avLst/>
              <a:gdLst/>
              <a:ahLst/>
              <a:cxnLst/>
              <a:rect l="l" t="t" r="r" b="b"/>
              <a:pathLst>
                <a:path w="293370" h="24129">
                  <a:moveTo>
                    <a:pt x="0" y="0"/>
                  </a:moveTo>
                  <a:lnTo>
                    <a:pt x="293273" y="0"/>
                  </a:lnTo>
                  <a:lnTo>
                    <a:pt x="293273" y="23924"/>
                  </a:lnTo>
                  <a:lnTo>
                    <a:pt x="0" y="23924"/>
                  </a:lnTo>
                  <a:lnTo>
                    <a:pt x="0" y="0"/>
                  </a:lnTo>
                  <a:close/>
                </a:path>
              </a:pathLst>
            </a:custGeom>
            <a:ln w="11461">
              <a:solidFill>
                <a:srgbClr val="00AF66"/>
              </a:solidFill>
            </a:ln>
          </p:spPr>
          <p:txBody>
            <a:bodyPr wrap="square" lIns="0" tIns="0" rIns="0" bIns="0" rtlCol="0"/>
            <a:lstStyle/>
            <a:p>
              <a:endParaRPr sz="2382"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17426081" y="9748760"/>
            <a:ext cx="224154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5"/>
                </a:spcBef>
              </a:pPr>
              <a:t>15</a:t>
            </a:fld>
            <a:endParaRPr spc="-33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xfrm>
            <a:off x="15544800" y="9791700"/>
            <a:ext cx="1662429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/>
              <a:t>©</a:t>
            </a:r>
            <a:r>
              <a:rPr lang="en-US" spc="80"/>
              <a:t> </a:t>
            </a:r>
            <a:r>
              <a:rPr lang="en-US"/>
              <a:t>2021</a:t>
            </a:r>
            <a:r>
              <a:rPr lang="en-US" spc="85"/>
              <a:t> </a:t>
            </a:r>
            <a:r>
              <a:rPr lang="en-US"/>
              <a:t>Fifth</a:t>
            </a:r>
            <a:r>
              <a:rPr lang="en-US" spc="85"/>
              <a:t> </a:t>
            </a:r>
            <a:r>
              <a:rPr lang="en-US"/>
              <a:t>Third</a:t>
            </a:r>
            <a:r>
              <a:rPr lang="en-US" spc="85"/>
              <a:t> </a:t>
            </a:r>
            <a:r>
              <a:rPr lang="en-US"/>
              <a:t>Bank,</a:t>
            </a:r>
            <a:r>
              <a:rPr lang="en-US" spc="65"/>
              <a:t> </a:t>
            </a:r>
            <a:r>
              <a:rPr lang="en-US"/>
              <a:t>National</a:t>
            </a:r>
            <a:r>
              <a:rPr lang="en-US" spc="75"/>
              <a:t> </a:t>
            </a:r>
            <a:r>
              <a:rPr lang="en-US" spc="-10"/>
              <a:t>Association</a:t>
            </a:r>
            <a:endParaRPr spc="-13" dirty="0"/>
          </a:p>
        </p:txBody>
      </p:sp>
      <p:pic>
        <p:nvPicPr>
          <p:cNvPr id="16" name="Picture 15" descr="A blue and green logo&#10;&#10;Description automatically generated">
            <a:extLst>
              <a:ext uri="{FF2B5EF4-FFF2-40B4-BE49-F238E27FC236}">
                <a16:creationId xmlns:a16="http://schemas.microsoft.com/office/drawing/2014/main" id="{BF5AE543-5A91-FB39-71B2-9FD5BC025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823" y="695904"/>
            <a:ext cx="10892118" cy="847970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5400" dirty="0"/>
              <a:t>What</a:t>
            </a:r>
            <a:r>
              <a:rPr sz="5400" spc="53" dirty="0"/>
              <a:t> </a:t>
            </a:r>
            <a:r>
              <a:rPr sz="5400" dirty="0"/>
              <a:t>to</a:t>
            </a:r>
            <a:r>
              <a:rPr sz="5400" spc="79" dirty="0"/>
              <a:t> </a:t>
            </a:r>
            <a:r>
              <a:rPr sz="5400" dirty="0"/>
              <a:t>Expect</a:t>
            </a:r>
            <a:r>
              <a:rPr sz="5400" spc="73" dirty="0"/>
              <a:t> </a:t>
            </a:r>
            <a:r>
              <a:rPr sz="5400" dirty="0"/>
              <a:t>from</a:t>
            </a:r>
            <a:r>
              <a:rPr sz="5400" spc="46" dirty="0"/>
              <a:t> </a:t>
            </a:r>
            <a:r>
              <a:rPr sz="5400" dirty="0"/>
              <a:t>Your</a:t>
            </a:r>
            <a:r>
              <a:rPr sz="5400" spc="86" dirty="0"/>
              <a:t> </a:t>
            </a:r>
            <a:r>
              <a:rPr sz="5400" spc="-13" dirty="0"/>
              <a:t>Lender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7349881" y="9748760"/>
            <a:ext cx="224154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z="1100" spc="-25" smtClean="0"/>
              <a:pPr marL="38100">
                <a:spcBef>
                  <a:spcPts val="5"/>
                </a:spcBef>
              </a:pPr>
              <a:t>16</a:t>
            </a:fld>
            <a:endParaRPr sz="1100" spc="-33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468600" y="9791700"/>
            <a:ext cx="166242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 sz="800"/>
              <a:t>©</a:t>
            </a:r>
            <a:r>
              <a:rPr lang="en-US" sz="800" spc="80"/>
              <a:t> </a:t>
            </a:r>
            <a:r>
              <a:rPr lang="en-US" sz="800"/>
              <a:t>2021</a:t>
            </a:r>
            <a:r>
              <a:rPr lang="en-US" sz="800" spc="85"/>
              <a:t> </a:t>
            </a:r>
            <a:r>
              <a:rPr lang="en-US" sz="800"/>
              <a:t>Fifth</a:t>
            </a:r>
            <a:r>
              <a:rPr lang="en-US" sz="800" spc="85"/>
              <a:t> </a:t>
            </a:r>
            <a:r>
              <a:rPr lang="en-US" sz="800"/>
              <a:t>Third</a:t>
            </a:r>
            <a:r>
              <a:rPr lang="en-US" sz="800" spc="85"/>
              <a:t> </a:t>
            </a:r>
            <a:r>
              <a:rPr lang="en-US" sz="800"/>
              <a:t>Bank,</a:t>
            </a:r>
            <a:r>
              <a:rPr lang="en-US" sz="800" spc="65"/>
              <a:t> </a:t>
            </a:r>
            <a:r>
              <a:rPr lang="en-US" sz="800"/>
              <a:t>National</a:t>
            </a:r>
            <a:r>
              <a:rPr lang="en-US" sz="800" spc="75"/>
              <a:t> </a:t>
            </a:r>
            <a:r>
              <a:rPr lang="en-US" sz="800" spc="-10"/>
              <a:t>Association</a:t>
            </a:r>
            <a:endParaRPr sz="800" spc="-13" dirty="0"/>
          </a:p>
        </p:txBody>
      </p:sp>
      <p:sp>
        <p:nvSpPr>
          <p:cNvPr id="3" name="object 3"/>
          <p:cNvSpPr txBox="1"/>
          <p:nvPr/>
        </p:nvSpPr>
        <p:spPr>
          <a:xfrm>
            <a:off x="1828800" y="1866900"/>
            <a:ext cx="13639800" cy="6943152"/>
          </a:xfrm>
          <a:prstGeom prst="rect">
            <a:avLst/>
          </a:prstGeom>
        </p:spPr>
        <p:txBody>
          <a:bodyPr vert="horz" wrap="square" lIns="0" tIns="198344" rIns="0" bIns="0" rtlCol="0">
            <a:spAutoFit/>
          </a:bodyPr>
          <a:lstStyle/>
          <a:p>
            <a:pPr marL="16808">
              <a:spcBef>
                <a:spcPts val="1562"/>
              </a:spcBef>
            </a:pP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Mortgage</a:t>
            </a:r>
            <a:r>
              <a:rPr sz="2800" b="1" spc="-20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costs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to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expect:</a:t>
            </a:r>
            <a:endParaRPr sz="2800" dirty="0">
              <a:latin typeface="Arial"/>
              <a:cs typeface="Arial"/>
            </a:endParaRPr>
          </a:p>
          <a:p>
            <a:pPr marL="255488" marR="6723" indent="-239520">
              <a:lnSpc>
                <a:spcPct val="99600"/>
              </a:lnSpc>
              <a:spcBef>
                <a:spcPts val="1436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spc="-26" dirty="0">
                <a:solidFill>
                  <a:srgbClr val="001F5B"/>
                </a:solidFill>
                <a:latin typeface="Arial"/>
                <a:cs typeface="Arial"/>
              </a:rPr>
              <a:t>Tax</a:t>
            </a:r>
            <a:r>
              <a:rPr sz="2800" b="1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Escrow/Proration:</a:t>
            </a:r>
            <a:r>
              <a:rPr sz="2800" b="1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typically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portion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property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taxes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are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collected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at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closing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and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deposited</a:t>
            </a:r>
            <a:r>
              <a:rPr sz="280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into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escrow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account.</a:t>
            </a:r>
            <a:r>
              <a:rPr sz="2800" spc="-5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You’ll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making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monthly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payments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into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escrow</a:t>
            </a:r>
            <a:r>
              <a:rPr lang="en-US"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account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along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with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monthly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payments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account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will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used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pay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future</a:t>
            </a:r>
            <a:r>
              <a:rPr lang="en-US"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property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tax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bills.</a:t>
            </a:r>
            <a:endParaRPr sz="2800" dirty="0">
              <a:latin typeface="Arial"/>
              <a:cs typeface="Arial"/>
            </a:endParaRPr>
          </a:p>
          <a:p>
            <a:pPr marL="255488" marR="67234" indent="-239520">
              <a:lnSpc>
                <a:spcPts val="2632"/>
              </a:lnSpc>
              <a:spcBef>
                <a:spcPts val="1542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Prepaid</a:t>
            </a:r>
            <a:r>
              <a:rPr sz="2800" b="1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Homeowner’s</a:t>
            </a:r>
            <a:r>
              <a:rPr sz="2800" b="1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Insurance:</a:t>
            </a:r>
            <a:r>
              <a:rPr sz="2800" b="1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typically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one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year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property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insurance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required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paid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prior to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closing.</a:t>
            </a:r>
            <a:endParaRPr sz="2800" dirty="0">
              <a:latin typeface="Arial"/>
              <a:cs typeface="Arial"/>
            </a:endParaRPr>
          </a:p>
          <a:p>
            <a:pPr marL="256329" indent="-239520">
              <a:spcBef>
                <a:spcPts val="1357"/>
              </a:spcBef>
              <a:buFont typeface="Arial"/>
              <a:buChar char="•"/>
              <a:tabLst>
                <a:tab pos="25632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Processing</a:t>
            </a:r>
            <a:r>
              <a:rPr sz="2800" b="1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Fees: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charges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paid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lender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underwriting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mortgage.</a:t>
            </a:r>
            <a:endParaRPr sz="2800" dirty="0">
              <a:latin typeface="Arial"/>
              <a:cs typeface="Arial"/>
            </a:endParaRPr>
          </a:p>
          <a:p>
            <a:pPr marL="255488" marR="369786" indent="-239520">
              <a:lnSpc>
                <a:spcPts val="2632"/>
              </a:lnSpc>
              <a:spcBef>
                <a:spcPts val="1535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Title</a:t>
            </a:r>
            <a:r>
              <a:rPr sz="2800" b="1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Fees: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fees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incurred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adequately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ensure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no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liens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exist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on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home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intend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purchase.</a:t>
            </a:r>
            <a:endParaRPr sz="2800" dirty="0">
              <a:latin typeface="Arial"/>
              <a:cs typeface="Arial"/>
            </a:endParaRPr>
          </a:p>
          <a:p>
            <a:pPr marL="255488" marR="478200" indent="-239520">
              <a:lnSpc>
                <a:spcPts val="2632"/>
              </a:lnSpc>
              <a:spcBef>
                <a:spcPts val="1469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Application</a:t>
            </a:r>
            <a:r>
              <a:rPr sz="2800" b="1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Fee:</a:t>
            </a:r>
            <a:r>
              <a:rPr sz="2800" b="1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nonrefundable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fee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cover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costs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associated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with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processing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your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application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credit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history.</a:t>
            </a:r>
            <a:endParaRPr sz="2800" dirty="0">
              <a:latin typeface="Arial"/>
              <a:cs typeface="Arial"/>
            </a:endParaRPr>
          </a:p>
          <a:p>
            <a:pPr marL="256329" indent="-239520">
              <a:spcBef>
                <a:spcPts val="1357"/>
              </a:spcBef>
              <a:buFont typeface="Arial"/>
              <a:buChar char="•"/>
              <a:tabLst>
                <a:tab pos="25632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Appraisal</a:t>
            </a:r>
            <a:r>
              <a:rPr sz="2800" b="1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Fee: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costs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incurred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determine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property’s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fair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market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value.</a:t>
            </a:r>
            <a:endParaRPr sz="2800" dirty="0">
              <a:latin typeface="Arial"/>
              <a:cs typeface="Arial"/>
            </a:endParaRPr>
          </a:p>
          <a:p>
            <a:pPr marL="256329" indent="-239520">
              <a:spcBef>
                <a:spcPts val="1396"/>
              </a:spcBef>
              <a:buFont typeface="Arial"/>
              <a:buChar char="•"/>
              <a:tabLst>
                <a:tab pos="25632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Earnest</a:t>
            </a:r>
            <a:r>
              <a:rPr sz="2800" b="1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Money: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funds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paid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seller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once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contract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signed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Picture 5" descr="A blue and green logo&#10;&#10;Description automatically generated">
            <a:extLst>
              <a:ext uri="{FF2B5EF4-FFF2-40B4-BE49-F238E27FC236}">
                <a16:creationId xmlns:a16="http://schemas.microsoft.com/office/drawing/2014/main" id="{3649B3B0-13EC-490A-7DDC-AC696EB55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823" y="695905"/>
            <a:ext cx="10892118" cy="847970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5400" dirty="0"/>
              <a:t>What</a:t>
            </a:r>
            <a:r>
              <a:rPr sz="5400" spc="66" dirty="0"/>
              <a:t> </a:t>
            </a:r>
            <a:r>
              <a:rPr sz="5400" dirty="0"/>
              <a:t>to</a:t>
            </a:r>
            <a:r>
              <a:rPr sz="5400" spc="106" dirty="0"/>
              <a:t> </a:t>
            </a:r>
            <a:r>
              <a:rPr sz="5400" dirty="0"/>
              <a:t>Expect</a:t>
            </a:r>
            <a:r>
              <a:rPr sz="5400" spc="79" dirty="0"/>
              <a:t> </a:t>
            </a:r>
            <a:r>
              <a:rPr sz="5400" dirty="0"/>
              <a:t>from</a:t>
            </a:r>
            <a:r>
              <a:rPr sz="5400" spc="66" dirty="0"/>
              <a:t> </a:t>
            </a:r>
            <a:r>
              <a:rPr sz="5400" dirty="0"/>
              <a:t>Your</a:t>
            </a:r>
            <a:r>
              <a:rPr sz="5400" spc="99" dirty="0"/>
              <a:t> </a:t>
            </a:r>
            <a:r>
              <a:rPr sz="5400" dirty="0"/>
              <a:t>Lender</a:t>
            </a:r>
            <a:r>
              <a:rPr sz="5400" spc="126" dirty="0"/>
              <a:t> </a:t>
            </a:r>
            <a:r>
              <a:rPr sz="2000" spc="-13" dirty="0">
                <a:latin typeface="Arial"/>
                <a:cs typeface="Arial"/>
              </a:rPr>
              <a:t>continued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7426081" y="9748760"/>
            <a:ext cx="22415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5"/>
                </a:spcBef>
              </a:pPr>
              <a:t>17</a:t>
            </a:fld>
            <a:endParaRPr spc="-33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544800" y="9791700"/>
            <a:ext cx="1662429" cy="92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/>
              <a:t>©</a:t>
            </a:r>
            <a:r>
              <a:rPr lang="en-US" spc="80"/>
              <a:t> </a:t>
            </a:r>
            <a:r>
              <a:rPr lang="en-US"/>
              <a:t>2021</a:t>
            </a:r>
            <a:r>
              <a:rPr lang="en-US" spc="85"/>
              <a:t> </a:t>
            </a:r>
            <a:r>
              <a:rPr lang="en-US"/>
              <a:t>Fifth</a:t>
            </a:r>
            <a:r>
              <a:rPr lang="en-US" spc="85"/>
              <a:t> </a:t>
            </a:r>
            <a:r>
              <a:rPr lang="en-US"/>
              <a:t>Third</a:t>
            </a:r>
            <a:r>
              <a:rPr lang="en-US" spc="85"/>
              <a:t> </a:t>
            </a:r>
            <a:r>
              <a:rPr lang="en-US"/>
              <a:t>Bank,</a:t>
            </a:r>
            <a:r>
              <a:rPr lang="en-US" spc="65"/>
              <a:t> </a:t>
            </a:r>
            <a:r>
              <a:rPr lang="en-US"/>
              <a:t>National</a:t>
            </a:r>
            <a:r>
              <a:rPr lang="en-US" spc="75"/>
              <a:t> </a:t>
            </a:r>
            <a:r>
              <a:rPr lang="en-US" spc="-10"/>
              <a:t>Association</a:t>
            </a:r>
            <a:endParaRPr spc="-13" dirty="0"/>
          </a:p>
        </p:txBody>
      </p:sp>
      <p:sp>
        <p:nvSpPr>
          <p:cNvPr id="3" name="object 3"/>
          <p:cNvSpPr txBox="1"/>
          <p:nvPr/>
        </p:nvSpPr>
        <p:spPr>
          <a:xfrm>
            <a:off x="1828800" y="1866900"/>
            <a:ext cx="14630400" cy="7539854"/>
          </a:xfrm>
          <a:prstGeom prst="rect">
            <a:avLst/>
          </a:prstGeom>
        </p:spPr>
        <p:txBody>
          <a:bodyPr vert="horz" wrap="square" lIns="0" tIns="198344" rIns="0" bIns="0" rtlCol="0">
            <a:spAutoFit/>
          </a:bodyPr>
          <a:lstStyle/>
          <a:p>
            <a:pPr marL="16808">
              <a:spcBef>
                <a:spcPts val="1562"/>
              </a:spcBef>
            </a:pP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Mortgage</a:t>
            </a:r>
            <a:r>
              <a:rPr sz="2800" b="1" spc="-26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Programs:</a:t>
            </a:r>
            <a:endParaRPr sz="2800" dirty="0">
              <a:latin typeface="Arial"/>
              <a:cs typeface="Arial"/>
            </a:endParaRPr>
          </a:p>
          <a:p>
            <a:pPr marL="256329" indent="-239520">
              <a:spcBef>
                <a:spcPts val="1429"/>
              </a:spcBef>
              <a:buFont typeface="Arial"/>
              <a:buChar char="•"/>
              <a:tabLst>
                <a:tab pos="25632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Fixed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Rate: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Principal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interest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rate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are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locked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term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 the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loan.</a:t>
            </a:r>
            <a:endParaRPr sz="2800" dirty="0">
              <a:latin typeface="Arial"/>
              <a:cs typeface="Arial"/>
            </a:endParaRPr>
          </a:p>
          <a:p>
            <a:pPr marL="255488" marR="75638" indent="-239520">
              <a:lnSpc>
                <a:spcPct val="100600"/>
              </a:lnSpc>
              <a:spcBef>
                <a:spcPts val="1376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Adjustable</a:t>
            </a:r>
            <a:r>
              <a:rPr sz="2800" b="1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Rate</a:t>
            </a:r>
            <a:r>
              <a:rPr sz="2800" b="1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Mortgage</a:t>
            </a:r>
            <a:r>
              <a:rPr sz="2800" b="1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(ARM)*: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Fixed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payment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interest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rate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during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early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years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 your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mortgage;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payments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rate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may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increase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after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initial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fixed-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rate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period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(typically</a:t>
            </a:r>
            <a:r>
              <a:rPr sz="280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between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one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ten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years).</a:t>
            </a:r>
            <a:endParaRPr sz="2800" dirty="0">
              <a:latin typeface="Arial"/>
              <a:cs typeface="Arial"/>
            </a:endParaRPr>
          </a:p>
          <a:p>
            <a:pPr marL="255488" marR="6723" indent="-239520">
              <a:lnSpc>
                <a:spcPct val="99100"/>
              </a:lnSpc>
              <a:spcBef>
                <a:spcPts val="1297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Federal</a:t>
            </a:r>
            <a:r>
              <a:rPr sz="2800" b="1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Housing</a:t>
            </a:r>
            <a:r>
              <a:rPr sz="2800" b="1" spc="-112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Administration</a:t>
            </a:r>
            <a:r>
              <a:rPr sz="2800" b="1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(FHA):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Benefits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those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who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would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like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purchase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66" dirty="0">
                <a:solidFill>
                  <a:srgbClr val="001F5B"/>
                </a:solidFill>
                <a:latin typeface="Arial"/>
                <a:cs typeface="Arial"/>
              </a:rPr>
              <a:t>a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home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but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haven’t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been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able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put money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away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purchase,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like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recent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college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graduates,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newlyweds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people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who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are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still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trying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complete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their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education.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may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also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benefit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individuals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whose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credit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has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been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marred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by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bankruptcy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foreclosure.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Lowe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down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payment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options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may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available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borrower.</a:t>
            </a:r>
            <a:endParaRPr sz="2800" dirty="0">
              <a:latin typeface="Arial"/>
              <a:cs typeface="Arial"/>
            </a:endParaRPr>
          </a:p>
          <a:p>
            <a:pPr marL="255488" marR="6723" indent="-239520">
              <a:lnSpc>
                <a:spcPct val="99600"/>
              </a:lnSpc>
              <a:spcBef>
                <a:spcPts val="1410"/>
              </a:spcBef>
              <a:buFont typeface="Arial"/>
              <a:buChar char="•"/>
              <a:tabLst>
                <a:tab pos="257169" algn="l"/>
              </a:tabLst>
            </a:pP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Veterans</a:t>
            </a:r>
            <a:r>
              <a:rPr sz="2800" b="1" spc="-139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Affairs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(VA)**: </a:t>
            </a:r>
            <a:r>
              <a:rPr sz="2800" spc="-99" dirty="0">
                <a:solidFill>
                  <a:srgbClr val="001F5B"/>
                </a:solidFill>
                <a:latin typeface="Arial"/>
                <a:cs typeface="Arial"/>
              </a:rPr>
              <a:t>VA</a:t>
            </a:r>
            <a:r>
              <a:rPr sz="2800" spc="-132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mortgages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are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insured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by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Department of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Veterans</a:t>
            </a:r>
            <a:r>
              <a:rPr sz="2800" spc="-1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Affairs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are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available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military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service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veterans,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reservists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active-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duty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service</a:t>
            </a:r>
            <a:r>
              <a:rPr sz="2800" spc="662" dirty="0">
                <a:solidFill>
                  <a:srgbClr val="001F5B"/>
                </a:solidFill>
                <a:latin typeface="Arial"/>
                <a:cs typeface="Arial"/>
              </a:rPr>
              <a:t>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members.</a:t>
            </a:r>
            <a:r>
              <a:rPr sz="2800" spc="-79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These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loans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make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home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financing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easier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more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affordable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by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offering</a:t>
            </a:r>
            <a:r>
              <a:rPr sz="2800" spc="662" dirty="0">
                <a:solidFill>
                  <a:srgbClr val="001F5B"/>
                </a:solidFill>
                <a:latin typeface="Arial"/>
                <a:cs typeface="Arial"/>
              </a:rPr>
              <a:t>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some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most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generous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approval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requirements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any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mortgage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program.</a:t>
            </a:r>
            <a:endParaRPr sz="2800" dirty="0">
              <a:latin typeface="Arial"/>
              <a:cs typeface="Arial"/>
            </a:endParaRPr>
          </a:p>
          <a:p>
            <a:pPr marL="16808">
              <a:spcBef>
                <a:spcPts val="1429"/>
              </a:spcBef>
            </a:pP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Consult</a:t>
            </a:r>
            <a:r>
              <a:rPr sz="2800" b="1" spc="-26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a</a:t>
            </a:r>
            <a:r>
              <a:rPr sz="2800" b="1" spc="-13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Mortgage</a:t>
            </a:r>
            <a:r>
              <a:rPr sz="2800" b="1" spc="-13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Loan</a:t>
            </a:r>
            <a:r>
              <a:rPr sz="2800" b="1" spc="-13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Originator</a:t>
            </a:r>
            <a:r>
              <a:rPr sz="2800" b="1" spc="-7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to</a:t>
            </a:r>
            <a:r>
              <a:rPr sz="2800" b="1" spc="-13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see</a:t>
            </a:r>
            <a:r>
              <a:rPr sz="2800" b="1" spc="-20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other</a:t>
            </a:r>
            <a:r>
              <a:rPr sz="2800" b="1" spc="-7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options</a:t>
            </a:r>
            <a:r>
              <a:rPr sz="2800" b="1" spc="-13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that</a:t>
            </a:r>
            <a:r>
              <a:rPr sz="2800" b="1" spc="-7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fit</a:t>
            </a:r>
            <a:r>
              <a:rPr sz="2800" b="1" spc="-7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your</a:t>
            </a:r>
            <a:r>
              <a:rPr sz="2800" b="1" spc="-7" dirty="0">
                <a:solidFill>
                  <a:srgbClr val="1D4094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D4094"/>
                </a:solidFill>
                <a:latin typeface="Arial"/>
                <a:cs typeface="Arial"/>
              </a:rPr>
              <a:t>specific</a:t>
            </a:r>
            <a:r>
              <a:rPr sz="2800" b="1" spc="-13" dirty="0">
                <a:solidFill>
                  <a:srgbClr val="1D4094"/>
                </a:solidFill>
                <a:latin typeface="Arial"/>
                <a:cs typeface="Arial"/>
              </a:rPr>
              <a:t> needs.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35476" y="9515045"/>
            <a:ext cx="11451011" cy="505255"/>
          </a:xfrm>
          <a:prstGeom prst="rect">
            <a:avLst/>
          </a:prstGeom>
        </p:spPr>
        <p:txBody>
          <a:bodyPr vert="horz" wrap="square" lIns="0" tIns="24373" rIns="0" bIns="0" rtlCol="0">
            <a:spAutoFit/>
          </a:bodyPr>
          <a:lstStyle/>
          <a:p>
            <a:pPr marL="16808">
              <a:spcBef>
                <a:spcPts val="192"/>
              </a:spcBef>
            </a:pP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*After</a:t>
            </a:r>
            <a:r>
              <a:rPr sz="1050" spc="13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initial</a:t>
            </a:r>
            <a:r>
              <a:rPr sz="1050" spc="13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fixed</a:t>
            </a:r>
            <a:r>
              <a:rPr sz="1050" spc="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term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050" spc="15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ARM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period,</a:t>
            </a:r>
            <a:r>
              <a:rPr sz="1050" spc="15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it</a:t>
            </a:r>
            <a:r>
              <a:rPr sz="1050" spc="14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is</a:t>
            </a:r>
            <a:r>
              <a:rPr sz="1050" spc="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possible</a:t>
            </a:r>
            <a:r>
              <a:rPr sz="1050" spc="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that</a:t>
            </a:r>
            <a:r>
              <a:rPr sz="1050" spc="15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borrower’s</a:t>
            </a:r>
            <a:r>
              <a:rPr sz="105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payment</a:t>
            </a:r>
            <a:r>
              <a:rPr sz="1050" spc="15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may</a:t>
            </a:r>
            <a:r>
              <a:rPr sz="105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increase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substantially</a:t>
            </a:r>
            <a:r>
              <a:rPr sz="105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over</a:t>
            </a:r>
            <a:r>
              <a:rPr sz="1050" spc="14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050" spc="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remaining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term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050" spc="15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spc="-13" dirty="0">
                <a:solidFill>
                  <a:srgbClr val="7F7F7F"/>
                </a:solidFill>
                <a:latin typeface="Arial"/>
                <a:cs typeface="Arial"/>
              </a:rPr>
              <a:t>loan.</a:t>
            </a:r>
            <a:endParaRPr sz="1050">
              <a:latin typeface="Arial"/>
              <a:cs typeface="Arial"/>
            </a:endParaRPr>
          </a:p>
          <a:p>
            <a:pPr marL="16808" marR="6723">
              <a:lnSpc>
                <a:spcPct val="102499"/>
              </a:lnSpc>
              <a:spcBef>
                <a:spcPts val="33"/>
              </a:spcBef>
            </a:pP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**VA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Loan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Program</a:t>
            </a:r>
            <a:r>
              <a:rPr sz="1050" spc="1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is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subject</a:t>
            </a:r>
            <a:r>
              <a:rPr sz="105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to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VA</a:t>
            </a:r>
            <a:r>
              <a:rPr sz="1050" spc="1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eligibility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certificate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review.</a:t>
            </a:r>
            <a:r>
              <a:rPr sz="105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Those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currently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in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active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duty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or</a:t>
            </a:r>
            <a:r>
              <a:rPr sz="1050" spc="15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in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Reserves,</a:t>
            </a:r>
            <a:r>
              <a:rPr sz="105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widows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and</a:t>
            </a:r>
            <a:r>
              <a:rPr sz="1050" spc="20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widowers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050" spc="15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veterans,</a:t>
            </a:r>
            <a:r>
              <a:rPr sz="105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commissioned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officers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05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spc="-13" dirty="0">
                <a:solidFill>
                  <a:srgbClr val="7F7F7F"/>
                </a:solidFill>
                <a:latin typeface="Arial"/>
                <a:cs typeface="Arial"/>
              </a:rPr>
              <a:t>Public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Health</a:t>
            </a:r>
            <a:r>
              <a:rPr sz="1050" spc="1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Service</a:t>
            </a:r>
            <a:r>
              <a:rPr sz="1050" spc="21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and</a:t>
            </a:r>
            <a:r>
              <a:rPr sz="1050" spc="21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050" spc="21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National</a:t>
            </a:r>
            <a:r>
              <a:rPr sz="105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Oceanic</a:t>
            </a:r>
            <a:r>
              <a:rPr sz="1050" spc="20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and</a:t>
            </a:r>
            <a:r>
              <a:rPr sz="1050" spc="21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Atmospheric</a:t>
            </a:r>
            <a:r>
              <a:rPr sz="1050" spc="20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Administration</a:t>
            </a:r>
            <a:r>
              <a:rPr sz="1050" spc="21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may</a:t>
            </a:r>
            <a:r>
              <a:rPr sz="1050" spc="20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also</a:t>
            </a:r>
            <a:r>
              <a:rPr sz="1050" spc="21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be</a:t>
            </a:r>
            <a:r>
              <a:rPr sz="1050" spc="21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spc="-13" dirty="0">
                <a:solidFill>
                  <a:srgbClr val="7F7F7F"/>
                </a:solidFill>
                <a:latin typeface="Arial"/>
                <a:cs typeface="Arial"/>
              </a:rPr>
              <a:t>eligible.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823" y="695904"/>
            <a:ext cx="10892118" cy="847970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5400" dirty="0"/>
              <a:t>Get</a:t>
            </a:r>
            <a:r>
              <a:rPr sz="5400" spc="146" dirty="0"/>
              <a:t> </a:t>
            </a:r>
            <a:r>
              <a:rPr sz="5400" dirty="0"/>
              <a:t>started</a:t>
            </a:r>
            <a:r>
              <a:rPr sz="5400" spc="165" dirty="0"/>
              <a:t> </a:t>
            </a:r>
            <a:r>
              <a:rPr sz="5400" spc="-13" dirty="0"/>
              <a:t>today!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7426081" y="9748760"/>
            <a:ext cx="224154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5"/>
                </a:spcBef>
              </a:pPr>
              <a:t>18</a:t>
            </a:fld>
            <a:endParaRPr spc="-33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544800" y="9791700"/>
            <a:ext cx="1662429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/>
              <a:t>©</a:t>
            </a:r>
            <a:r>
              <a:rPr lang="en-US" spc="80"/>
              <a:t> </a:t>
            </a:r>
            <a:r>
              <a:rPr lang="en-US"/>
              <a:t>2021</a:t>
            </a:r>
            <a:r>
              <a:rPr lang="en-US" spc="85"/>
              <a:t> </a:t>
            </a:r>
            <a:r>
              <a:rPr lang="en-US"/>
              <a:t>Fifth</a:t>
            </a:r>
            <a:r>
              <a:rPr lang="en-US" spc="85"/>
              <a:t> </a:t>
            </a:r>
            <a:r>
              <a:rPr lang="en-US"/>
              <a:t>Third</a:t>
            </a:r>
            <a:r>
              <a:rPr lang="en-US" spc="85"/>
              <a:t> </a:t>
            </a:r>
            <a:r>
              <a:rPr lang="en-US"/>
              <a:t>Bank,</a:t>
            </a:r>
            <a:r>
              <a:rPr lang="en-US" spc="65"/>
              <a:t> </a:t>
            </a:r>
            <a:r>
              <a:rPr lang="en-US"/>
              <a:t>National</a:t>
            </a:r>
            <a:r>
              <a:rPr lang="en-US" spc="75"/>
              <a:t> </a:t>
            </a:r>
            <a:r>
              <a:rPr lang="en-US" spc="-10"/>
              <a:t>Association</a:t>
            </a:r>
            <a:endParaRPr spc="-13" dirty="0"/>
          </a:p>
        </p:txBody>
      </p:sp>
      <p:sp>
        <p:nvSpPr>
          <p:cNvPr id="3" name="object 3"/>
          <p:cNvSpPr txBox="1"/>
          <p:nvPr/>
        </p:nvSpPr>
        <p:spPr>
          <a:xfrm>
            <a:off x="1828800" y="1866900"/>
            <a:ext cx="14630400" cy="7784858"/>
          </a:xfrm>
          <a:prstGeom prst="rect">
            <a:avLst/>
          </a:prstGeom>
        </p:spPr>
        <p:txBody>
          <a:bodyPr vert="horz" wrap="square" lIns="0" tIns="198344" rIns="0" bIns="0" rtlCol="0">
            <a:spAutoFit/>
          </a:bodyPr>
          <a:lstStyle/>
          <a:p>
            <a:pPr marL="16808">
              <a:spcBef>
                <a:spcPts val="1562"/>
              </a:spcBef>
            </a:pP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Step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1: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Get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your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finances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in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order.</a:t>
            </a:r>
            <a:endParaRPr sz="2800" dirty="0">
              <a:latin typeface="Arial"/>
              <a:cs typeface="Arial"/>
            </a:endParaRPr>
          </a:p>
          <a:p>
            <a:pPr marL="175648" marR="805965" indent="-159680">
              <a:lnSpc>
                <a:spcPct val="102299"/>
              </a:lnSpc>
              <a:spcBef>
                <a:spcPts val="1363"/>
              </a:spcBef>
              <a:buFont typeface="Arial"/>
              <a:buChar char="•"/>
              <a:tabLst>
                <a:tab pos="17732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Pay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bills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on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time.</a:t>
            </a:r>
            <a:r>
              <a:rPr sz="2800" b="1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This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is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one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best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things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can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do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ensure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qualify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mortgage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loan.</a:t>
            </a:r>
            <a:endParaRPr sz="2800" dirty="0">
              <a:latin typeface="Arial"/>
              <a:cs typeface="Arial"/>
            </a:endParaRPr>
          </a:p>
          <a:p>
            <a:pPr marL="175648" marR="6723" indent="-159680">
              <a:lnSpc>
                <a:spcPct val="100600"/>
              </a:lnSpc>
              <a:spcBef>
                <a:spcPts val="1257"/>
              </a:spcBef>
              <a:buFont typeface="Arial"/>
              <a:buChar char="•"/>
              <a:tabLst>
                <a:tab pos="17732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Inspect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credit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reports.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Access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credit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report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regularly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check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errors.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not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make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purchases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on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credit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after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submitting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mortgage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loan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application,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this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my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impact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DTI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ratio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and/or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credit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score.</a:t>
            </a:r>
            <a:endParaRPr sz="2800" dirty="0">
              <a:latin typeface="Arial"/>
              <a:cs typeface="Arial"/>
            </a:endParaRPr>
          </a:p>
          <a:p>
            <a:pPr marL="175648" marR="176489" indent="-159680">
              <a:lnSpc>
                <a:spcPts val="2632"/>
              </a:lnSpc>
              <a:spcBef>
                <a:spcPts val="1542"/>
              </a:spcBef>
              <a:buFont typeface="Arial"/>
              <a:buChar char="•"/>
              <a:tabLst>
                <a:tab pos="17732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Save</a:t>
            </a:r>
            <a:r>
              <a:rPr sz="2800" b="1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down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payment.</a:t>
            </a:r>
            <a:r>
              <a:rPr sz="2800" b="1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larger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down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payment,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more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equity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you’ll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have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at</a:t>
            </a:r>
            <a:r>
              <a:rPr sz="2800" spc="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closing.</a:t>
            </a:r>
            <a:endParaRPr sz="2800" dirty="0">
              <a:latin typeface="Arial"/>
              <a:cs typeface="Arial"/>
            </a:endParaRPr>
          </a:p>
          <a:p>
            <a:pPr marL="175648" marR="502573" indent="-159680">
              <a:lnSpc>
                <a:spcPts val="2632"/>
              </a:lnSpc>
              <a:spcBef>
                <a:spcPts val="1496"/>
              </a:spcBef>
              <a:buFont typeface="Arial"/>
              <a:buChar char="•"/>
              <a:tabLst>
                <a:tab pos="17732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Gather</a:t>
            </a:r>
            <a:r>
              <a:rPr sz="2800" b="1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tax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returns.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Typically,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 lenders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want to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see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last two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tax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returns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complete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with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W-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2s.</a:t>
            </a:r>
            <a:endParaRPr sz="2800" dirty="0">
              <a:latin typeface="Arial"/>
              <a:cs typeface="Arial"/>
            </a:endParaRPr>
          </a:p>
          <a:p>
            <a:pPr marL="175648" marR="31096" indent="-159680">
              <a:lnSpc>
                <a:spcPct val="98200"/>
              </a:lnSpc>
              <a:spcBef>
                <a:spcPts val="1370"/>
              </a:spcBef>
              <a:buFont typeface="Arial"/>
              <a:buChar char="•"/>
              <a:tabLst>
                <a:tab pos="177329" algn="l"/>
              </a:tabLst>
            </a:pP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Collect</a:t>
            </a:r>
            <a:r>
              <a:rPr sz="2800" b="1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bank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statements.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Prepare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show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good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account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management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with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last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6–12</a:t>
            </a:r>
            <a:r>
              <a:rPr sz="280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monthly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checking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account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statements.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Include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savings,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investment,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IRA</a:t>
            </a:r>
            <a:r>
              <a:rPr sz="2800" spc="-151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401k</a:t>
            </a:r>
            <a:r>
              <a:rPr lang="en-US"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statements,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too.</a:t>
            </a:r>
            <a:endParaRPr sz="2800" dirty="0">
              <a:latin typeface="Arial"/>
              <a:cs typeface="Arial"/>
            </a:endParaRPr>
          </a:p>
          <a:p>
            <a:pPr marL="175648" marR="315999" indent="-159680">
              <a:lnSpc>
                <a:spcPct val="100600"/>
              </a:lnSpc>
              <a:spcBef>
                <a:spcPts val="1383"/>
              </a:spcBef>
              <a:buFont typeface="Arial"/>
              <a:buChar char="•"/>
              <a:tabLst>
                <a:tab pos="177329" algn="l"/>
              </a:tabLst>
            </a:pP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Take</a:t>
            </a:r>
            <a:r>
              <a:rPr sz="2800" b="1" spc="-5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800" b="1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homebuyer</a:t>
            </a:r>
            <a:r>
              <a:rPr sz="2800" b="1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education</a:t>
            </a:r>
            <a:r>
              <a:rPr sz="2800" b="1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course.</a:t>
            </a:r>
            <a:r>
              <a:rPr sz="2800" b="1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Get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better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understanding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budgeting,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credit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homebuying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process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from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certified,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non-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profit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homebuyer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counseling 	organization.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Picture 5" descr="A blue and green logo&#10;&#10;Description automatically generated">
            <a:extLst>
              <a:ext uri="{FF2B5EF4-FFF2-40B4-BE49-F238E27FC236}">
                <a16:creationId xmlns:a16="http://schemas.microsoft.com/office/drawing/2014/main" id="{CDC63EE9-FA21-0117-900A-10C44170F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699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823" y="695904"/>
            <a:ext cx="10892118" cy="847970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5400" dirty="0"/>
              <a:t>Get</a:t>
            </a:r>
            <a:r>
              <a:rPr sz="5400" spc="151" dirty="0"/>
              <a:t> </a:t>
            </a:r>
            <a:r>
              <a:rPr sz="5400" dirty="0"/>
              <a:t>started</a:t>
            </a:r>
            <a:r>
              <a:rPr sz="5400" spc="165" dirty="0"/>
              <a:t> </a:t>
            </a:r>
            <a:r>
              <a:rPr sz="5400" dirty="0"/>
              <a:t>today!</a:t>
            </a:r>
            <a:r>
              <a:rPr sz="5400" spc="172" dirty="0"/>
              <a:t> </a:t>
            </a:r>
            <a:r>
              <a:rPr sz="2000" spc="-13" dirty="0">
                <a:latin typeface="Arial"/>
                <a:cs typeface="Arial"/>
              </a:rPr>
              <a:t>continued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1607" y="2019300"/>
            <a:ext cx="9171193" cy="1907393"/>
          </a:xfrm>
          <a:prstGeom prst="rect">
            <a:avLst/>
          </a:prstGeom>
        </p:spPr>
        <p:txBody>
          <a:bodyPr vert="horz" wrap="square" lIns="0" tIns="4202" rIns="0" bIns="0" rtlCol="0">
            <a:spAutoFit/>
          </a:bodyPr>
          <a:lstStyle/>
          <a:p>
            <a:pPr marL="16808" marR="146232">
              <a:lnSpc>
                <a:spcPct val="103499"/>
              </a:lnSpc>
              <a:spcBef>
                <a:spcPts val="33"/>
              </a:spcBef>
            </a:pP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Step</a:t>
            </a:r>
            <a:r>
              <a:rPr sz="2800" b="1" spc="-20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2: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Determine</a:t>
            </a:r>
            <a:r>
              <a:rPr sz="2800" b="1" spc="-20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how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much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house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you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can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afford.</a:t>
            </a:r>
            <a:endParaRPr sz="2800" dirty="0">
              <a:latin typeface="Arial"/>
              <a:cs typeface="Arial"/>
            </a:endParaRPr>
          </a:p>
          <a:p>
            <a:pPr marL="16808" marR="6723">
              <a:lnSpc>
                <a:spcPct val="99400"/>
              </a:lnSpc>
              <a:spcBef>
                <a:spcPts val="1416"/>
              </a:spcBef>
            </a:pPr>
            <a:r>
              <a:rPr sz="2800" spc="-53" dirty="0">
                <a:solidFill>
                  <a:srgbClr val="001F5B"/>
                </a:solidFill>
                <a:latin typeface="Arial"/>
                <a:cs typeface="Arial"/>
              </a:rPr>
              <a:t>Talk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with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Mortgage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Loan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Originator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about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how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home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fits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into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budget,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use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online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affordability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calculator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or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download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complete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our</a:t>
            </a:r>
            <a:r>
              <a:rPr sz="280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affordability</a:t>
            </a:r>
            <a:r>
              <a:rPr sz="280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worksheet.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320322" y="1743915"/>
            <a:ext cx="5329238" cy="6799169"/>
            <a:chOff x="4911278" y="999325"/>
            <a:chExt cx="4026535" cy="5137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14391" y="1000251"/>
              <a:ext cx="4023360" cy="51358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1390" y="1009437"/>
              <a:ext cx="3893141" cy="500389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16334" y="1004381"/>
              <a:ext cx="3905885" cy="5017135"/>
            </a:xfrm>
            <a:custGeom>
              <a:avLst/>
              <a:gdLst/>
              <a:ahLst/>
              <a:cxnLst/>
              <a:rect l="l" t="t" r="r" b="b"/>
              <a:pathLst>
                <a:path w="3905884" h="5017135">
                  <a:moveTo>
                    <a:pt x="0" y="0"/>
                  </a:moveTo>
                  <a:lnTo>
                    <a:pt x="3905488" y="0"/>
                  </a:lnTo>
                  <a:lnTo>
                    <a:pt x="3905488" y="5016887"/>
                  </a:lnTo>
                  <a:lnTo>
                    <a:pt x="0" y="5016887"/>
                  </a:lnTo>
                  <a:lnTo>
                    <a:pt x="0" y="0"/>
                  </a:lnTo>
                  <a:close/>
                </a:path>
              </a:pathLst>
            </a:custGeom>
            <a:ln w="10112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 sz="2382"/>
            </a:p>
          </p:txBody>
        </p:sp>
        <p:sp>
          <p:nvSpPr>
            <p:cNvPr id="8" name="object 8"/>
            <p:cNvSpPr/>
            <p:nvPr/>
          </p:nvSpPr>
          <p:spPr>
            <a:xfrm>
              <a:off x="7563807" y="5127353"/>
              <a:ext cx="1023619" cy="370205"/>
            </a:xfrm>
            <a:custGeom>
              <a:avLst/>
              <a:gdLst/>
              <a:ahLst/>
              <a:cxnLst/>
              <a:rect l="l" t="t" r="r" b="b"/>
              <a:pathLst>
                <a:path w="1023620" h="370204">
                  <a:moveTo>
                    <a:pt x="1023086" y="0"/>
                  </a:moveTo>
                  <a:lnTo>
                    <a:pt x="0" y="0"/>
                  </a:lnTo>
                  <a:lnTo>
                    <a:pt x="0" y="369633"/>
                  </a:lnTo>
                  <a:lnTo>
                    <a:pt x="1023086" y="369633"/>
                  </a:lnTo>
                  <a:lnTo>
                    <a:pt x="10230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82"/>
            </a:p>
          </p:txBody>
        </p:sp>
        <p:sp>
          <p:nvSpPr>
            <p:cNvPr id="9" name="object 9"/>
            <p:cNvSpPr/>
            <p:nvPr/>
          </p:nvSpPr>
          <p:spPr>
            <a:xfrm>
              <a:off x="7734820" y="5415775"/>
              <a:ext cx="851535" cy="57785"/>
            </a:xfrm>
            <a:custGeom>
              <a:avLst/>
              <a:gdLst/>
              <a:ahLst/>
              <a:cxnLst/>
              <a:rect l="l" t="t" r="r" b="b"/>
              <a:pathLst>
                <a:path w="851534" h="57785">
                  <a:moveTo>
                    <a:pt x="52832" y="0"/>
                  </a:moveTo>
                  <a:lnTo>
                    <a:pt x="0" y="0"/>
                  </a:lnTo>
                  <a:lnTo>
                    <a:pt x="0" y="1943"/>
                  </a:lnTo>
                  <a:lnTo>
                    <a:pt x="2679" y="4330"/>
                  </a:lnTo>
                  <a:lnTo>
                    <a:pt x="6184" y="5537"/>
                  </a:lnTo>
                  <a:lnTo>
                    <a:pt x="6184" y="57543"/>
                  </a:lnTo>
                  <a:lnTo>
                    <a:pt x="26327" y="57543"/>
                  </a:lnTo>
                  <a:lnTo>
                    <a:pt x="26327" y="55613"/>
                  </a:lnTo>
                  <a:lnTo>
                    <a:pt x="23647" y="53124"/>
                  </a:lnTo>
                  <a:lnTo>
                    <a:pt x="17729" y="52095"/>
                  </a:lnTo>
                  <a:lnTo>
                    <a:pt x="17729" y="36029"/>
                  </a:lnTo>
                  <a:lnTo>
                    <a:pt x="41287" y="36029"/>
                  </a:lnTo>
                  <a:lnTo>
                    <a:pt x="47015" y="34277"/>
                  </a:lnTo>
                  <a:lnTo>
                    <a:pt x="47015" y="28359"/>
                  </a:lnTo>
                  <a:lnTo>
                    <a:pt x="47015" y="27711"/>
                  </a:lnTo>
                  <a:lnTo>
                    <a:pt x="17729" y="27711"/>
                  </a:lnTo>
                  <a:lnTo>
                    <a:pt x="17729" y="8229"/>
                  </a:lnTo>
                  <a:lnTo>
                    <a:pt x="47193" y="8229"/>
                  </a:lnTo>
                  <a:lnTo>
                    <a:pt x="48310" y="11823"/>
                  </a:lnTo>
                  <a:lnTo>
                    <a:pt x="50800" y="14503"/>
                  </a:lnTo>
                  <a:lnTo>
                    <a:pt x="52832" y="14503"/>
                  </a:lnTo>
                  <a:lnTo>
                    <a:pt x="52832" y="0"/>
                  </a:lnTo>
                  <a:close/>
                </a:path>
                <a:path w="851534" h="57785">
                  <a:moveTo>
                    <a:pt x="77774" y="8966"/>
                  </a:moveTo>
                  <a:lnTo>
                    <a:pt x="56908" y="8966"/>
                  </a:lnTo>
                  <a:lnTo>
                    <a:pt x="56908" y="10998"/>
                  </a:lnTo>
                  <a:lnTo>
                    <a:pt x="59118" y="13589"/>
                  </a:lnTo>
                  <a:lnTo>
                    <a:pt x="62077" y="14503"/>
                  </a:lnTo>
                  <a:lnTo>
                    <a:pt x="62077" y="52019"/>
                  </a:lnTo>
                  <a:lnTo>
                    <a:pt x="59118" y="52946"/>
                  </a:lnTo>
                  <a:lnTo>
                    <a:pt x="56908" y="55524"/>
                  </a:lnTo>
                  <a:lnTo>
                    <a:pt x="56908" y="57556"/>
                  </a:lnTo>
                  <a:lnTo>
                    <a:pt x="77774" y="57556"/>
                  </a:lnTo>
                  <a:lnTo>
                    <a:pt x="77774" y="55524"/>
                  </a:lnTo>
                  <a:lnTo>
                    <a:pt x="75565" y="52946"/>
                  </a:lnTo>
                  <a:lnTo>
                    <a:pt x="72605" y="52019"/>
                  </a:lnTo>
                  <a:lnTo>
                    <a:pt x="72605" y="14503"/>
                  </a:lnTo>
                  <a:lnTo>
                    <a:pt x="75565" y="13589"/>
                  </a:lnTo>
                  <a:lnTo>
                    <a:pt x="77774" y="10998"/>
                  </a:lnTo>
                  <a:lnTo>
                    <a:pt x="77774" y="8966"/>
                  </a:lnTo>
                  <a:close/>
                </a:path>
                <a:path w="851534" h="57785">
                  <a:moveTo>
                    <a:pt x="129667" y="8966"/>
                  </a:moveTo>
                  <a:lnTo>
                    <a:pt x="84416" y="8966"/>
                  </a:lnTo>
                  <a:lnTo>
                    <a:pt x="84416" y="10998"/>
                  </a:lnTo>
                  <a:lnTo>
                    <a:pt x="86639" y="13589"/>
                  </a:lnTo>
                  <a:lnTo>
                    <a:pt x="89585" y="14503"/>
                  </a:lnTo>
                  <a:lnTo>
                    <a:pt x="89585" y="57556"/>
                  </a:lnTo>
                  <a:lnTo>
                    <a:pt x="108153" y="57556"/>
                  </a:lnTo>
                  <a:lnTo>
                    <a:pt x="108153" y="55524"/>
                  </a:lnTo>
                  <a:lnTo>
                    <a:pt x="104368" y="52755"/>
                  </a:lnTo>
                  <a:lnTo>
                    <a:pt x="100126" y="52019"/>
                  </a:lnTo>
                  <a:lnTo>
                    <a:pt x="100126" y="40017"/>
                  </a:lnTo>
                  <a:lnTo>
                    <a:pt x="119786" y="40017"/>
                  </a:lnTo>
                  <a:lnTo>
                    <a:pt x="124777" y="37973"/>
                  </a:lnTo>
                  <a:lnTo>
                    <a:pt x="124777" y="32804"/>
                  </a:lnTo>
                  <a:lnTo>
                    <a:pt x="124777" y="32067"/>
                  </a:lnTo>
                  <a:lnTo>
                    <a:pt x="100126" y="32067"/>
                  </a:lnTo>
                  <a:lnTo>
                    <a:pt x="100126" y="16916"/>
                  </a:lnTo>
                  <a:lnTo>
                    <a:pt x="124129" y="16916"/>
                  </a:lnTo>
                  <a:lnTo>
                    <a:pt x="125056" y="19862"/>
                  </a:lnTo>
                  <a:lnTo>
                    <a:pt x="127647" y="22085"/>
                  </a:lnTo>
                  <a:lnTo>
                    <a:pt x="129667" y="22085"/>
                  </a:lnTo>
                  <a:lnTo>
                    <a:pt x="129667" y="8966"/>
                  </a:lnTo>
                  <a:close/>
                </a:path>
                <a:path w="851534" h="57785">
                  <a:moveTo>
                    <a:pt x="179565" y="8966"/>
                  </a:moveTo>
                  <a:lnTo>
                    <a:pt x="133438" y="8966"/>
                  </a:lnTo>
                  <a:lnTo>
                    <a:pt x="133438" y="22085"/>
                  </a:lnTo>
                  <a:lnTo>
                    <a:pt x="135470" y="22085"/>
                  </a:lnTo>
                  <a:lnTo>
                    <a:pt x="138061" y="19862"/>
                  </a:lnTo>
                  <a:lnTo>
                    <a:pt x="138988" y="16916"/>
                  </a:lnTo>
                  <a:lnTo>
                    <a:pt x="151612" y="16916"/>
                  </a:lnTo>
                  <a:lnTo>
                    <a:pt x="151612" y="52019"/>
                  </a:lnTo>
                  <a:lnTo>
                    <a:pt x="147739" y="52933"/>
                  </a:lnTo>
                  <a:lnTo>
                    <a:pt x="144589" y="55524"/>
                  </a:lnTo>
                  <a:lnTo>
                    <a:pt x="144589" y="57556"/>
                  </a:lnTo>
                  <a:lnTo>
                    <a:pt x="169164" y="57556"/>
                  </a:lnTo>
                  <a:lnTo>
                    <a:pt x="169164" y="55524"/>
                  </a:lnTo>
                  <a:lnTo>
                    <a:pt x="166027" y="52933"/>
                  </a:lnTo>
                  <a:lnTo>
                    <a:pt x="162140" y="52019"/>
                  </a:lnTo>
                  <a:lnTo>
                    <a:pt x="162140" y="16916"/>
                  </a:lnTo>
                  <a:lnTo>
                    <a:pt x="174028" y="16916"/>
                  </a:lnTo>
                  <a:lnTo>
                    <a:pt x="174942" y="19862"/>
                  </a:lnTo>
                  <a:lnTo>
                    <a:pt x="177533" y="22085"/>
                  </a:lnTo>
                  <a:lnTo>
                    <a:pt x="179565" y="22085"/>
                  </a:lnTo>
                  <a:lnTo>
                    <a:pt x="179565" y="8966"/>
                  </a:lnTo>
                  <a:close/>
                </a:path>
                <a:path w="851534" h="57785">
                  <a:moveTo>
                    <a:pt x="244462" y="8966"/>
                  </a:moveTo>
                  <a:lnTo>
                    <a:pt x="223596" y="8966"/>
                  </a:lnTo>
                  <a:lnTo>
                    <a:pt x="223596" y="10998"/>
                  </a:lnTo>
                  <a:lnTo>
                    <a:pt x="225806" y="13589"/>
                  </a:lnTo>
                  <a:lnTo>
                    <a:pt x="228765" y="14503"/>
                  </a:lnTo>
                  <a:lnTo>
                    <a:pt x="228765" y="28917"/>
                  </a:lnTo>
                  <a:lnTo>
                    <a:pt x="221005" y="27533"/>
                  </a:lnTo>
                  <a:lnTo>
                    <a:pt x="206692" y="27533"/>
                  </a:lnTo>
                  <a:lnTo>
                    <a:pt x="202450" y="28181"/>
                  </a:lnTo>
                  <a:lnTo>
                    <a:pt x="199021" y="28917"/>
                  </a:lnTo>
                  <a:lnTo>
                    <a:pt x="199021" y="14503"/>
                  </a:lnTo>
                  <a:lnTo>
                    <a:pt x="201980" y="13589"/>
                  </a:lnTo>
                  <a:lnTo>
                    <a:pt x="204203" y="10998"/>
                  </a:lnTo>
                  <a:lnTo>
                    <a:pt x="204203" y="8966"/>
                  </a:lnTo>
                  <a:lnTo>
                    <a:pt x="183324" y="8966"/>
                  </a:lnTo>
                  <a:lnTo>
                    <a:pt x="183324" y="10998"/>
                  </a:lnTo>
                  <a:lnTo>
                    <a:pt x="185534" y="13589"/>
                  </a:lnTo>
                  <a:lnTo>
                    <a:pt x="188493" y="14503"/>
                  </a:lnTo>
                  <a:lnTo>
                    <a:pt x="188493" y="57556"/>
                  </a:lnTo>
                  <a:lnTo>
                    <a:pt x="204203" y="57556"/>
                  </a:lnTo>
                  <a:lnTo>
                    <a:pt x="204203" y="55524"/>
                  </a:lnTo>
                  <a:lnTo>
                    <a:pt x="201980" y="52933"/>
                  </a:lnTo>
                  <a:lnTo>
                    <a:pt x="199021" y="52006"/>
                  </a:lnTo>
                  <a:lnTo>
                    <a:pt x="199021" y="37782"/>
                  </a:lnTo>
                  <a:lnTo>
                    <a:pt x="202450" y="37045"/>
                  </a:lnTo>
                  <a:lnTo>
                    <a:pt x="206692" y="36398"/>
                  </a:lnTo>
                  <a:lnTo>
                    <a:pt x="221005" y="36398"/>
                  </a:lnTo>
                  <a:lnTo>
                    <a:pt x="228765" y="37782"/>
                  </a:lnTo>
                  <a:lnTo>
                    <a:pt x="228765" y="57556"/>
                  </a:lnTo>
                  <a:lnTo>
                    <a:pt x="244462" y="57556"/>
                  </a:lnTo>
                  <a:lnTo>
                    <a:pt x="244462" y="55524"/>
                  </a:lnTo>
                  <a:lnTo>
                    <a:pt x="242252" y="52933"/>
                  </a:lnTo>
                  <a:lnTo>
                    <a:pt x="239293" y="52006"/>
                  </a:lnTo>
                  <a:lnTo>
                    <a:pt x="239293" y="14503"/>
                  </a:lnTo>
                  <a:lnTo>
                    <a:pt x="242252" y="13589"/>
                  </a:lnTo>
                  <a:lnTo>
                    <a:pt x="244462" y="10998"/>
                  </a:lnTo>
                  <a:lnTo>
                    <a:pt x="244462" y="8966"/>
                  </a:lnTo>
                  <a:close/>
                </a:path>
                <a:path w="851534" h="57785">
                  <a:moveTo>
                    <a:pt x="342074" y="12"/>
                  </a:moveTo>
                  <a:lnTo>
                    <a:pt x="284073" y="12"/>
                  </a:lnTo>
                  <a:lnTo>
                    <a:pt x="284073" y="14516"/>
                  </a:lnTo>
                  <a:lnTo>
                    <a:pt x="286105" y="14516"/>
                  </a:lnTo>
                  <a:lnTo>
                    <a:pt x="288505" y="11836"/>
                  </a:lnTo>
                  <a:lnTo>
                    <a:pt x="289610" y="8229"/>
                  </a:lnTo>
                  <a:lnTo>
                    <a:pt x="307162" y="8229"/>
                  </a:lnTo>
                  <a:lnTo>
                    <a:pt x="307162" y="52108"/>
                  </a:lnTo>
                  <a:lnTo>
                    <a:pt x="303555" y="53136"/>
                  </a:lnTo>
                  <a:lnTo>
                    <a:pt x="300964" y="55714"/>
                  </a:lnTo>
                  <a:lnTo>
                    <a:pt x="300964" y="57556"/>
                  </a:lnTo>
                  <a:lnTo>
                    <a:pt x="324980" y="57556"/>
                  </a:lnTo>
                  <a:lnTo>
                    <a:pt x="324980" y="55714"/>
                  </a:lnTo>
                  <a:lnTo>
                    <a:pt x="322211" y="53136"/>
                  </a:lnTo>
                  <a:lnTo>
                    <a:pt x="318795" y="52108"/>
                  </a:lnTo>
                  <a:lnTo>
                    <a:pt x="318795" y="8229"/>
                  </a:lnTo>
                  <a:lnTo>
                    <a:pt x="336435" y="8229"/>
                  </a:lnTo>
                  <a:lnTo>
                    <a:pt x="337642" y="11836"/>
                  </a:lnTo>
                  <a:lnTo>
                    <a:pt x="340131" y="14516"/>
                  </a:lnTo>
                  <a:lnTo>
                    <a:pt x="342074" y="14516"/>
                  </a:lnTo>
                  <a:lnTo>
                    <a:pt x="342074" y="12"/>
                  </a:lnTo>
                  <a:close/>
                </a:path>
                <a:path w="851534" h="57785">
                  <a:moveTo>
                    <a:pt x="406082" y="8966"/>
                  </a:moveTo>
                  <a:lnTo>
                    <a:pt x="385203" y="8966"/>
                  </a:lnTo>
                  <a:lnTo>
                    <a:pt x="385203" y="10998"/>
                  </a:lnTo>
                  <a:lnTo>
                    <a:pt x="387426" y="13589"/>
                  </a:lnTo>
                  <a:lnTo>
                    <a:pt x="390372" y="14503"/>
                  </a:lnTo>
                  <a:lnTo>
                    <a:pt x="390372" y="28917"/>
                  </a:lnTo>
                  <a:lnTo>
                    <a:pt x="382625" y="27533"/>
                  </a:lnTo>
                  <a:lnTo>
                    <a:pt x="368300" y="27533"/>
                  </a:lnTo>
                  <a:lnTo>
                    <a:pt x="364058" y="28181"/>
                  </a:lnTo>
                  <a:lnTo>
                    <a:pt x="360641" y="28917"/>
                  </a:lnTo>
                  <a:lnTo>
                    <a:pt x="360641" y="14503"/>
                  </a:lnTo>
                  <a:lnTo>
                    <a:pt x="363588" y="13589"/>
                  </a:lnTo>
                  <a:lnTo>
                    <a:pt x="365810" y="10998"/>
                  </a:lnTo>
                  <a:lnTo>
                    <a:pt x="365810" y="8966"/>
                  </a:lnTo>
                  <a:lnTo>
                    <a:pt x="344932" y="8966"/>
                  </a:lnTo>
                  <a:lnTo>
                    <a:pt x="344932" y="10998"/>
                  </a:lnTo>
                  <a:lnTo>
                    <a:pt x="347154" y="13589"/>
                  </a:lnTo>
                  <a:lnTo>
                    <a:pt x="350113" y="14503"/>
                  </a:lnTo>
                  <a:lnTo>
                    <a:pt x="350113" y="57556"/>
                  </a:lnTo>
                  <a:lnTo>
                    <a:pt x="365810" y="57556"/>
                  </a:lnTo>
                  <a:lnTo>
                    <a:pt x="365810" y="55524"/>
                  </a:lnTo>
                  <a:lnTo>
                    <a:pt x="363588" y="52933"/>
                  </a:lnTo>
                  <a:lnTo>
                    <a:pt x="360641" y="52006"/>
                  </a:lnTo>
                  <a:lnTo>
                    <a:pt x="360641" y="37782"/>
                  </a:lnTo>
                  <a:lnTo>
                    <a:pt x="364058" y="37045"/>
                  </a:lnTo>
                  <a:lnTo>
                    <a:pt x="368300" y="36398"/>
                  </a:lnTo>
                  <a:lnTo>
                    <a:pt x="382625" y="36398"/>
                  </a:lnTo>
                  <a:lnTo>
                    <a:pt x="390372" y="37782"/>
                  </a:lnTo>
                  <a:lnTo>
                    <a:pt x="390372" y="57556"/>
                  </a:lnTo>
                  <a:lnTo>
                    <a:pt x="406082" y="57556"/>
                  </a:lnTo>
                  <a:lnTo>
                    <a:pt x="406082" y="55524"/>
                  </a:lnTo>
                  <a:lnTo>
                    <a:pt x="403872" y="52933"/>
                  </a:lnTo>
                  <a:lnTo>
                    <a:pt x="400913" y="52006"/>
                  </a:lnTo>
                  <a:lnTo>
                    <a:pt x="400913" y="14503"/>
                  </a:lnTo>
                  <a:lnTo>
                    <a:pt x="403872" y="13589"/>
                  </a:lnTo>
                  <a:lnTo>
                    <a:pt x="406082" y="10998"/>
                  </a:lnTo>
                  <a:lnTo>
                    <a:pt x="406082" y="8966"/>
                  </a:lnTo>
                  <a:close/>
                </a:path>
                <a:path w="851534" h="57785">
                  <a:moveTo>
                    <a:pt x="433984" y="8966"/>
                  </a:moveTo>
                  <a:lnTo>
                    <a:pt x="413105" y="8966"/>
                  </a:lnTo>
                  <a:lnTo>
                    <a:pt x="413105" y="10998"/>
                  </a:lnTo>
                  <a:lnTo>
                    <a:pt x="415328" y="13589"/>
                  </a:lnTo>
                  <a:lnTo>
                    <a:pt x="418274" y="14503"/>
                  </a:lnTo>
                  <a:lnTo>
                    <a:pt x="418274" y="52019"/>
                  </a:lnTo>
                  <a:lnTo>
                    <a:pt x="415328" y="52946"/>
                  </a:lnTo>
                  <a:lnTo>
                    <a:pt x="413105" y="55524"/>
                  </a:lnTo>
                  <a:lnTo>
                    <a:pt x="413105" y="57556"/>
                  </a:lnTo>
                  <a:lnTo>
                    <a:pt x="433984" y="57556"/>
                  </a:lnTo>
                  <a:lnTo>
                    <a:pt x="433984" y="55524"/>
                  </a:lnTo>
                  <a:lnTo>
                    <a:pt x="431761" y="52946"/>
                  </a:lnTo>
                  <a:lnTo>
                    <a:pt x="428802" y="52019"/>
                  </a:lnTo>
                  <a:lnTo>
                    <a:pt x="428802" y="14503"/>
                  </a:lnTo>
                  <a:lnTo>
                    <a:pt x="431761" y="13589"/>
                  </a:lnTo>
                  <a:lnTo>
                    <a:pt x="433984" y="10998"/>
                  </a:lnTo>
                  <a:lnTo>
                    <a:pt x="433984" y="8966"/>
                  </a:lnTo>
                  <a:close/>
                </a:path>
                <a:path w="851534" h="57785">
                  <a:moveTo>
                    <a:pt x="497738" y="55067"/>
                  </a:moveTo>
                  <a:lnTo>
                    <a:pt x="494309" y="52387"/>
                  </a:lnTo>
                  <a:lnTo>
                    <a:pt x="491744" y="52019"/>
                  </a:lnTo>
                  <a:lnTo>
                    <a:pt x="481888" y="37782"/>
                  </a:lnTo>
                  <a:lnTo>
                    <a:pt x="481393" y="37058"/>
                  </a:lnTo>
                  <a:lnTo>
                    <a:pt x="489521" y="35572"/>
                  </a:lnTo>
                  <a:lnTo>
                    <a:pt x="494690" y="31508"/>
                  </a:lnTo>
                  <a:lnTo>
                    <a:pt x="494690" y="30581"/>
                  </a:lnTo>
                  <a:lnTo>
                    <a:pt x="494690" y="16916"/>
                  </a:lnTo>
                  <a:lnTo>
                    <a:pt x="494690" y="12852"/>
                  </a:lnTo>
                  <a:lnTo>
                    <a:pt x="486930" y="8966"/>
                  </a:lnTo>
                  <a:lnTo>
                    <a:pt x="484162" y="8966"/>
                  </a:lnTo>
                  <a:lnTo>
                    <a:pt x="484162" y="19773"/>
                  </a:lnTo>
                  <a:lnTo>
                    <a:pt x="484162" y="27711"/>
                  </a:lnTo>
                  <a:lnTo>
                    <a:pt x="482498" y="30581"/>
                  </a:lnTo>
                  <a:lnTo>
                    <a:pt x="456730" y="30581"/>
                  </a:lnTo>
                  <a:lnTo>
                    <a:pt x="456730" y="16916"/>
                  </a:lnTo>
                  <a:lnTo>
                    <a:pt x="482498" y="16916"/>
                  </a:lnTo>
                  <a:lnTo>
                    <a:pt x="484162" y="19773"/>
                  </a:lnTo>
                  <a:lnTo>
                    <a:pt x="484162" y="8966"/>
                  </a:lnTo>
                  <a:lnTo>
                    <a:pt x="441032" y="8966"/>
                  </a:lnTo>
                  <a:lnTo>
                    <a:pt x="441032" y="10998"/>
                  </a:lnTo>
                  <a:lnTo>
                    <a:pt x="443242" y="13589"/>
                  </a:lnTo>
                  <a:lnTo>
                    <a:pt x="446201" y="14503"/>
                  </a:lnTo>
                  <a:lnTo>
                    <a:pt x="446201" y="57556"/>
                  </a:lnTo>
                  <a:lnTo>
                    <a:pt x="461899" y="57556"/>
                  </a:lnTo>
                  <a:lnTo>
                    <a:pt x="461899" y="55524"/>
                  </a:lnTo>
                  <a:lnTo>
                    <a:pt x="459676" y="52946"/>
                  </a:lnTo>
                  <a:lnTo>
                    <a:pt x="456730" y="52019"/>
                  </a:lnTo>
                  <a:lnTo>
                    <a:pt x="456730" y="37782"/>
                  </a:lnTo>
                  <a:lnTo>
                    <a:pt x="469925" y="37782"/>
                  </a:lnTo>
                  <a:lnTo>
                    <a:pt x="483044" y="57556"/>
                  </a:lnTo>
                  <a:lnTo>
                    <a:pt x="497738" y="57556"/>
                  </a:lnTo>
                  <a:lnTo>
                    <a:pt x="497738" y="55067"/>
                  </a:lnTo>
                  <a:close/>
                </a:path>
                <a:path w="851534" h="57785">
                  <a:moveTo>
                    <a:pt x="561022" y="33261"/>
                  </a:moveTo>
                  <a:lnTo>
                    <a:pt x="559181" y="22491"/>
                  </a:lnTo>
                  <a:lnTo>
                    <a:pt x="555434" y="16903"/>
                  </a:lnTo>
                  <a:lnTo>
                    <a:pt x="554101" y="14922"/>
                  </a:lnTo>
                  <a:lnTo>
                    <a:pt x="550494" y="12801"/>
                  </a:lnTo>
                  <a:lnTo>
                    <a:pt x="550494" y="20421"/>
                  </a:lnTo>
                  <a:lnTo>
                    <a:pt x="550494" y="46088"/>
                  </a:lnTo>
                  <a:lnTo>
                    <a:pt x="544855" y="49606"/>
                  </a:lnTo>
                  <a:lnTo>
                    <a:pt x="518998" y="49606"/>
                  </a:lnTo>
                  <a:lnTo>
                    <a:pt x="518998" y="16903"/>
                  </a:lnTo>
                  <a:lnTo>
                    <a:pt x="544855" y="16903"/>
                  </a:lnTo>
                  <a:lnTo>
                    <a:pt x="550494" y="20421"/>
                  </a:lnTo>
                  <a:lnTo>
                    <a:pt x="550494" y="12801"/>
                  </a:lnTo>
                  <a:lnTo>
                    <a:pt x="546481" y="10439"/>
                  </a:lnTo>
                  <a:lnTo>
                    <a:pt x="537006" y="8966"/>
                  </a:lnTo>
                  <a:lnTo>
                    <a:pt x="503301" y="8966"/>
                  </a:lnTo>
                  <a:lnTo>
                    <a:pt x="503301" y="10998"/>
                  </a:lnTo>
                  <a:lnTo>
                    <a:pt x="505510" y="13576"/>
                  </a:lnTo>
                  <a:lnTo>
                    <a:pt x="508469" y="14503"/>
                  </a:lnTo>
                  <a:lnTo>
                    <a:pt x="508469" y="57556"/>
                  </a:lnTo>
                  <a:lnTo>
                    <a:pt x="537006" y="57556"/>
                  </a:lnTo>
                  <a:lnTo>
                    <a:pt x="546481" y="56083"/>
                  </a:lnTo>
                  <a:lnTo>
                    <a:pt x="554101" y="51612"/>
                  </a:lnTo>
                  <a:lnTo>
                    <a:pt x="555447" y="49606"/>
                  </a:lnTo>
                  <a:lnTo>
                    <a:pt x="559181" y="44030"/>
                  </a:lnTo>
                  <a:lnTo>
                    <a:pt x="561022" y="33261"/>
                  </a:lnTo>
                  <a:close/>
                </a:path>
                <a:path w="851534" h="57785">
                  <a:moveTo>
                    <a:pt x="662978" y="33731"/>
                  </a:moveTo>
                  <a:lnTo>
                    <a:pt x="661149" y="32156"/>
                  </a:lnTo>
                  <a:lnTo>
                    <a:pt x="657618" y="29108"/>
                  </a:lnTo>
                  <a:lnTo>
                    <a:pt x="651433" y="27978"/>
                  </a:lnTo>
                  <a:lnTo>
                    <a:pt x="651433" y="35204"/>
                  </a:lnTo>
                  <a:lnTo>
                    <a:pt x="651433" y="45542"/>
                  </a:lnTo>
                  <a:lnTo>
                    <a:pt x="647738" y="48323"/>
                  </a:lnTo>
                  <a:lnTo>
                    <a:pt x="615594" y="48323"/>
                  </a:lnTo>
                  <a:lnTo>
                    <a:pt x="615594" y="32156"/>
                  </a:lnTo>
                  <a:lnTo>
                    <a:pt x="647827" y="32156"/>
                  </a:lnTo>
                  <a:lnTo>
                    <a:pt x="651433" y="35204"/>
                  </a:lnTo>
                  <a:lnTo>
                    <a:pt x="651433" y="27978"/>
                  </a:lnTo>
                  <a:lnTo>
                    <a:pt x="648563" y="27444"/>
                  </a:lnTo>
                  <a:lnTo>
                    <a:pt x="656602" y="25781"/>
                  </a:lnTo>
                  <a:lnTo>
                    <a:pt x="659599" y="23012"/>
                  </a:lnTo>
                  <a:lnTo>
                    <a:pt x="661314" y="21437"/>
                  </a:lnTo>
                  <a:lnTo>
                    <a:pt x="661314" y="14516"/>
                  </a:lnTo>
                  <a:lnTo>
                    <a:pt x="660031" y="9067"/>
                  </a:lnTo>
                  <a:lnTo>
                    <a:pt x="659688" y="7569"/>
                  </a:lnTo>
                  <a:lnTo>
                    <a:pt x="655104" y="3098"/>
                  </a:lnTo>
                  <a:lnTo>
                    <a:pt x="649859" y="1333"/>
                  </a:lnTo>
                  <a:lnTo>
                    <a:pt x="649859" y="9804"/>
                  </a:lnTo>
                  <a:lnTo>
                    <a:pt x="649859" y="21437"/>
                  </a:lnTo>
                  <a:lnTo>
                    <a:pt x="644690" y="23012"/>
                  </a:lnTo>
                  <a:lnTo>
                    <a:pt x="615594" y="23012"/>
                  </a:lnTo>
                  <a:lnTo>
                    <a:pt x="615594" y="9067"/>
                  </a:lnTo>
                  <a:lnTo>
                    <a:pt x="644690" y="9067"/>
                  </a:lnTo>
                  <a:lnTo>
                    <a:pt x="649859" y="9804"/>
                  </a:lnTo>
                  <a:lnTo>
                    <a:pt x="649859" y="1333"/>
                  </a:lnTo>
                  <a:lnTo>
                    <a:pt x="648017" y="711"/>
                  </a:lnTo>
                  <a:lnTo>
                    <a:pt x="638873" y="12"/>
                  </a:lnTo>
                  <a:lnTo>
                    <a:pt x="597865" y="12"/>
                  </a:lnTo>
                  <a:lnTo>
                    <a:pt x="597865" y="1955"/>
                  </a:lnTo>
                  <a:lnTo>
                    <a:pt x="600544" y="4356"/>
                  </a:lnTo>
                  <a:lnTo>
                    <a:pt x="604050" y="5549"/>
                  </a:lnTo>
                  <a:lnTo>
                    <a:pt x="604050" y="57556"/>
                  </a:lnTo>
                  <a:lnTo>
                    <a:pt x="641362" y="57556"/>
                  </a:lnTo>
                  <a:lnTo>
                    <a:pt x="650544" y="56299"/>
                  </a:lnTo>
                  <a:lnTo>
                    <a:pt x="657326" y="52857"/>
                  </a:lnTo>
                  <a:lnTo>
                    <a:pt x="661047" y="48323"/>
                  </a:lnTo>
                  <a:lnTo>
                    <a:pt x="661530" y="47726"/>
                  </a:lnTo>
                  <a:lnTo>
                    <a:pt x="662978" y="41389"/>
                  </a:lnTo>
                  <a:lnTo>
                    <a:pt x="662978" y="33731"/>
                  </a:lnTo>
                  <a:close/>
                </a:path>
                <a:path w="851534" h="57785">
                  <a:moveTo>
                    <a:pt x="725830" y="54698"/>
                  </a:moveTo>
                  <a:lnTo>
                    <a:pt x="722515" y="52387"/>
                  </a:lnTo>
                  <a:lnTo>
                    <a:pt x="720102" y="52019"/>
                  </a:lnTo>
                  <a:lnTo>
                    <a:pt x="716724" y="45186"/>
                  </a:lnTo>
                  <a:lnTo>
                    <a:pt x="713016" y="37693"/>
                  </a:lnTo>
                  <a:lnTo>
                    <a:pt x="704557" y="20612"/>
                  </a:lnTo>
                  <a:lnTo>
                    <a:pt x="701357" y="14160"/>
                  </a:lnTo>
                  <a:lnTo>
                    <a:pt x="701357" y="37693"/>
                  </a:lnTo>
                  <a:lnTo>
                    <a:pt x="700620" y="37604"/>
                  </a:lnTo>
                  <a:lnTo>
                    <a:pt x="699147" y="37426"/>
                  </a:lnTo>
                  <a:lnTo>
                    <a:pt x="696468" y="37249"/>
                  </a:lnTo>
                  <a:lnTo>
                    <a:pt x="689711" y="37249"/>
                  </a:lnTo>
                  <a:lnTo>
                    <a:pt x="687133" y="37338"/>
                  </a:lnTo>
                  <a:lnTo>
                    <a:pt x="684822" y="37604"/>
                  </a:lnTo>
                  <a:lnTo>
                    <a:pt x="692391" y="20612"/>
                  </a:lnTo>
                  <a:lnTo>
                    <a:pt x="693331" y="20612"/>
                  </a:lnTo>
                  <a:lnTo>
                    <a:pt x="701357" y="37693"/>
                  </a:lnTo>
                  <a:lnTo>
                    <a:pt x="701357" y="14160"/>
                  </a:lnTo>
                  <a:lnTo>
                    <a:pt x="701268" y="13970"/>
                  </a:lnTo>
                  <a:lnTo>
                    <a:pt x="703211" y="13042"/>
                  </a:lnTo>
                  <a:lnTo>
                    <a:pt x="705421" y="11010"/>
                  </a:lnTo>
                  <a:lnTo>
                    <a:pt x="705421" y="8978"/>
                  </a:lnTo>
                  <a:lnTo>
                    <a:pt x="682231" y="8978"/>
                  </a:lnTo>
                  <a:lnTo>
                    <a:pt x="682231" y="11010"/>
                  </a:lnTo>
                  <a:lnTo>
                    <a:pt x="684276" y="13042"/>
                  </a:lnTo>
                  <a:lnTo>
                    <a:pt x="686308" y="13970"/>
                  </a:lnTo>
                  <a:lnTo>
                    <a:pt x="668566" y="52019"/>
                  </a:lnTo>
                  <a:lnTo>
                    <a:pt x="666178" y="52387"/>
                  </a:lnTo>
                  <a:lnTo>
                    <a:pt x="662851" y="54698"/>
                  </a:lnTo>
                  <a:lnTo>
                    <a:pt x="662851" y="57569"/>
                  </a:lnTo>
                  <a:lnTo>
                    <a:pt x="683158" y="57569"/>
                  </a:lnTo>
                  <a:lnTo>
                    <a:pt x="683158" y="54610"/>
                  </a:lnTo>
                  <a:lnTo>
                    <a:pt x="680859" y="52387"/>
                  </a:lnTo>
                  <a:lnTo>
                    <a:pt x="678268" y="52019"/>
                  </a:lnTo>
                  <a:lnTo>
                    <a:pt x="680948" y="46012"/>
                  </a:lnTo>
                  <a:lnTo>
                    <a:pt x="683996" y="45554"/>
                  </a:lnTo>
                  <a:lnTo>
                    <a:pt x="687692" y="45186"/>
                  </a:lnTo>
                  <a:lnTo>
                    <a:pt x="698690" y="45186"/>
                  </a:lnTo>
                  <a:lnTo>
                    <a:pt x="702284" y="45656"/>
                  </a:lnTo>
                  <a:lnTo>
                    <a:pt x="705421" y="46113"/>
                  </a:lnTo>
                  <a:lnTo>
                    <a:pt x="708279" y="52197"/>
                  </a:lnTo>
                  <a:lnTo>
                    <a:pt x="705980" y="52857"/>
                  </a:lnTo>
                  <a:lnTo>
                    <a:pt x="703402" y="54610"/>
                  </a:lnTo>
                  <a:lnTo>
                    <a:pt x="703402" y="57569"/>
                  </a:lnTo>
                  <a:lnTo>
                    <a:pt x="725830" y="57569"/>
                  </a:lnTo>
                  <a:lnTo>
                    <a:pt x="725830" y="54698"/>
                  </a:lnTo>
                  <a:close/>
                </a:path>
                <a:path w="851534" h="57785">
                  <a:moveTo>
                    <a:pt x="787425" y="8966"/>
                  </a:moveTo>
                  <a:lnTo>
                    <a:pt x="767473" y="8966"/>
                  </a:lnTo>
                  <a:lnTo>
                    <a:pt x="767473" y="10998"/>
                  </a:lnTo>
                  <a:lnTo>
                    <a:pt x="769683" y="13576"/>
                  </a:lnTo>
                  <a:lnTo>
                    <a:pt x="772642" y="14503"/>
                  </a:lnTo>
                  <a:lnTo>
                    <a:pt x="772642" y="41948"/>
                  </a:lnTo>
                  <a:lnTo>
                    <a:pt x="740600" y="8966"/>
                  </a:lnTo>
                  <a:lnTo>
                    <a:pt x="725627" y="8966"/>
                  </a:lnTo>
                  <a:lnTo>
                    <a:pt x="725627" y="10998"/>
                  </a:lnTo>
                  <a:lnTo>
                    <a:pt x="727849" y="13576"/>
                  </a:lnTo>
                  <a:lnTo>
                    <a:pt x="730808" y="14503"/>
                  </a:lnTo>
                  <a:lnTo>
                    <a:pt x="730808" y="57556"/>
                  </a:lnTo>
                  <a:lnTo>
                    <a:pt x="745578" y="57556"/>
                  </a:lnTo>
                  <a:lnTo>
                    <a:pt x="745578" y="55511"/>
                  </a:lnTo>
                  <a:lnTo>
                    <a:pt x="743369" y="52933"/>
                  </a:lnTo>
                  <a:lnTo>
                    <a:pt x="740410" y="52006"/>
                  </a:lnTo>
                  <a:lnTo>
                    <a:pt x="740410" y="23456"/>
                  </a:lnTo>
                  <a:lnTo>
                    <a:pt x="773569" y="57556"/>
                  </a:lnTo>
                  <a:lnTo>
                    <a:pt x="787425" y="57556"/>
                  </a:lnTo>
                  <a:lnTo>
                    <a:pt x="787425" y="55511"/>
                  </a:lnTo>
                  <a:lnTo>
                    <a:pt x="785215" y="52933"/>
                  </a:lnTo>
                  <a:lnTo>
                    <a:pt x="782256" y="52006"/>
                  </a:lnTo>
                  <a:lnTo>
                    <a:pt x="782256" y="14503"/>
                  </a:lnTo>
                  <a:lnTo>
                    <a:pt x="785215" y="13576"/>
                  </a:lnTo>
                  <a:lnTo>
                    <a:pt x="787425" y="10998"/>
                  </a:lnTo>
                  <a:lnTo>
                    <a:pt x="787425" y="8966"/>
                  </a:lnTo>
                  <a:close/>
                </a:path>
                <a:path w="851534" h="57785">
                  <a:moveTo>
                    <a:pt x="851001" y="54698"/>
                  </a:moveTo>
                  <a:lnTo>
                    <a:pt x="847483" y="52654"/>
                  </a:lnTo>
                  <a:lnTo>
                    <a:pt x="845096" y="52019"/>
                  </a:lnTo>
                  <a:lnTo>
                    <a:pt x="825601" y="29197"/>
                  </a:lnTo>
                  <a:lnTo>
                    <a:pt x="843153" y="14414"/>
                  </a:lnTo>
                  <a:lnTo>
                    <a:pt x="845451" y="14046"/>
                  </a:lnTo>
                  <a:lnTo>
                    <a:pt x="848588" y="11823"/>
                  </a:lnTo>
                  <a:lnTo>
                    <a:pt x="848588" y="8966"/>
                  </a:lnTo>
                  <a:lnTo>
                    <a:pt x="828548" y="8966"/>
                  </a:lnTo>
                  <a:lnTo>
                    <a:pt x="828548" y="10629"/>
                  </a:lnTo>
                  <a:lnTo>
                    <a:pt x="829564" y="12750"/>
                  </a:lnTo>
                  <a:lnTo>
                    <a:pt x="830961" y="13677"/>
                  </a:lnTo>
                  <a:lnTo>
                    <a:pt x="810260" y="31229"/>
                  </a:lnTo>
                  <a:lnTo>
                    <a:pt x="810260" y="14503"/>
                  </a:lnTo>
                  <a:lnTo>
                    <a:pt x="813219" y="13589"/>
                  </a:lnTo>
                  <a:lnTo>
                    <a:pt x="815441" y="10998"/>
                  </a:lnTo>
                  <a:lnTo>
                    <a:pt x="815441" y="8966"/>
                  </a:lnTo>
                  <a:lnTo>
                    <a:pt x="794562" y="8966"/>
                  </a:lnTo>
                  <a:lnTo>
                    <a:pt x="794562" y="10998"/>
                  </a:lnTo>
                  <a:lnTo>
                    <a:pt x="796772" y="13589"/>
                  </a:lnTo>
                  <a:lnTo>
                    <a:pt x="799744" y="14503"/>
                  </a:lnTo>
                  <a:lnTo>
                    <a:pt x="799744" y="57556"/>
                  </a:lnTo>
                  <a:lnTo>
                    <a:pt x="815441" y="57556"/>
                  </a:lnTo>
                  <a:lnTo>
                    <a:pt x="815441" y="55524"/>
                  </a:lnTo>
                  <a:lnTo>
                    <a:pt x="813219" y="52946"/>
                  </a:lnTo>
                  <a:lnTo>
                    <a:pt x="810260" y="52019"/>
                  </a:lnTo>
                  <a:lnTo>
                    <a:pt x="810260" y="41300"/>
                  </a:lnTo>
                  <a:lnTo>
                    <a:pt x="817930" y="35382"/>
                  </a:lnTo>
                  <a:lnTo>
                    <a:pt x="836307" y="57556"/>
                  </a:lnTo>
                  <a:lnTo>
                    <a:pt x="851001" y="57556"/>
                  </a:lnTo>
                  <a:lnTo>
                    <a:pt x="851001" y="54698"/>
                  </a:lnTo>
                  <a:close/>
                </a:path>
              </a:pathLst>
            </a:custGeom>
            <a:solidFill>
              <a:srgbClr val="2E5698"/>
            </a:solidFill>
          </p:spPr>
          <p:txBody>
            <a:bodyPr wrap="square" lIns="0" tIns="0" rIns="0" bIns="0" rtlCol="0"/>
            <a:lstStyle/>
            <a:p>
              <a:endParaRPr sz="2382"/>
            </a:p>
          </p:txBody>
        </p:sp>
        <p:sp>
          <p:nvSpPr>
            <p:cNvPr id="10" name="object 10"/>
            <p:cNvSpPr/>
            <p:nvPr/>
          </p:nvSpPr>
          <p:spPr>
            <a:xfrm>
              <a:off x="8018487" y="5127506"/>
              <a:ext cx="283845" cy="252729"/>
            </a:xfrm>
            <a:custGeom>
              <a:avLst/>
              <a:gdLst/>
              <a:ahLst/>
              <a:cxnLst/>
              <a:rect l="l" t="t" r="r" b="b"/>
              <a:pathLst>
                <a:path w="283845" h="252729">
                  <a:moveTo>
                    <a:pt x="208203" y="0"/>
                  </a:moveTo>
                  <a:lnTo>
                    <a:pt x="0" y="0"/>
                  </a:lnTo>
                  <a:lnTo>
                    <a:pt x="0" y="177190"/>
                  </a:lnTo>
                  <a:lnTo>
                    <a:pt x="5954" y="206483"/>
                  </a:lnTo>
                  <a:lnTo>
                    <a:pt x="22167" y="230474"/>
                  </a:lnTo>
                  <a:lnTo>
                    <a:pt x="46162" y="246686"/>
                  </a:lnTo>
                  <a:lnTo>
                    <a:pt x="75463" y="252641"/>
                  </a:lnTo>
                  <a:lnTo>
                    <a:pt x="283667" y="252641"/>
                  </a:lnTo>
                  <a:lnTo>
                    <a:pt x="283667" y="75463"/>
                  </a:lnTo>
                  <a:lnTo>
                    <a:pt x="277712" y="46162"/>
                  </a:lnTo>
                  <a:lnTo>
                    <a:pt x="261499" y="22167"/>
                  </a:lnTo>
                  <a:lnTo>
                    <a:pt x="237504" y="5954"/>
                  </a:lnTo>
                  <a:lnTo>
                    <a:pt x="208203" y="0"/>
                  </a:lnTo>
                  <a:close/>
                </a:path>
              </a:pathLst>
            </a:custGeom>
            <a:solidFill>
              <a:srgbClr val="00A669"/>
            </a:solidFill>
          </p:spPr>
          <p:txBody>
            <a:bodyPr wrap="square" lIns="0" tIns="0" rIns="0" bIns="0" rtlCol="0"/>
            <a:lstStyle/>
            <a:p>
              <a:endParaRPr sz="2382"/>
            </a:p>
          </p:txBody>
        </p:sp>
        <p:sp>
          <p:nvSpPr>
            <p:cNvPr id="11" name="object 11"/>
            <p:cNvSpPr/>
            <p:nvPr/>
          </p:nvSpPr>
          <p:spPr>
            <a:xfrm>
              <a:off x="8031961" y="5140991"/>
              <a:ext cx="257175" cy="226060"/>
            </a:xfrm>
            <a:custGeom>
              <a:avLst/>
              <a:gdLst/>
              <a:ahLst/>
              <a:cxnLst/>
              <a:rect l="l" t="t" r="r" b="b"/>
              <a:pathLst>
                <a:path w="257175" h="226060">
                  <a:moveTo>
                    <a:pt x="194932" y="0"/>
                  </a:moveTo>
                  <a:lnTo>
                    <a:pt x="0" y="0"/>
                  </a:lnTo>
                  <a:lnTo>
                    <a:pt x="0" y="163893"/>
                  </a:lnTo>
                  <a:lnTo>
                    <a:pt x="4874" y="187884"/>
                  </a:lnTo>
                  <a:lnTo>
                    <a:pt x="18148" y="207530"/>
                  </a:lnTo>
                  <a:lnTo>
                    <a:pt x="37794" y="220804"/>
                  </a:lnTo>
                  <a:lnTo>
                    <a:pt x="61785" y="225679"/>
                  </a:lnTo>
                  <a:lnTo>
                    <a:pt x="256717" y="225679"/>
                  </a:lnTo>
                  <a:lnTo>
                    <a:pt x="256717" y="61785"/>
                  </a:lnTo>
                  <a:lnTo>
                    <a:pt x="251842" y="37794"/>
                  </a:lnTo>
                  <a:lnTo>
                    <a:pt x="238569" y="18148"/>
                  </a:lnTo>
                  <a:lnTo>
                    <a:pt x="218923" y="4874"/>
                  </a:lnTo>
                  <a:lnTo>
                    <a:pt x="194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82"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0959" y="5149974"/>
              <a:ext cx="238721" cy="20770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7362366" y="9748760"/>
            <a:ext cx="224154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5"/>
                </a:spcBef>
              </a:pPr>
              <a:t>19</a:t>
            </a:fld>
            <a:endParaRPr spc="-33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5481085" y="9791700"/>
            <a:ext cx="1662429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/>
              <a:t>©</a:t>
            </a:r>
            <a:r>
              <a:rPr lang="en-US" spc="80"/>
              <a:t> </a:t>
            </a:r>
            <a:r>
              <a:rPr lang="en-US"/>
              <a:t>2021</a:t>
            </a:r>
            <a:r>
              <a:rPr lang="en-US" spc="85"/>
              <a:t> </a:t>
            </a:r>
            <a:r>
              <a:rPr lang="en-US"/>
              <a:t>Fifth</a:t>
            </a:r>
            <a:r>
              <a:rPr lang="en-US" spc="85"/>
              <a:t> </a:t>
            </a:r>
            <a:r>
              <a:rPr lang="en-US"/>
              <a:t>Third</a:t>
            </a:r>
            <a:r>
              <a:rPr lang="en-US" spc="85"/>
              <a:t> </a:t>
            </a:r>
            <a:r>
              <a:rPr lang="en-US"/>
              <a:t>Bank,</a:t>
            </a:r>
            <a:r>
              <a:rPr lang="en-US" spc="65"/>
              <a:t> </a:t>
            </a:r>
            <a:r>
              <a:rPr lang="en-US"/>
              <a:t>National</a:t>
            </a:r>
            <a:r>
              <a:rPr lang="en-US" spc="75"/>
              <a:t> </a:t>
            </a:r>
            <a:r>
              <a:rPr lang="en-US" spc="-10"/>
              <a:t>Association</a:t>
            </a:r>
            <a:endParaRPr spc="-13" dirty="0"/>
          </a:p>
        </p:txBody>
      </p:sp>
      <p:pic>
        <p:nvPicPr>
          <p:cNvPr id="15" name="Picture 14" descr="A blue and green logo&#10;&#10;Description automatically generated">
            <a:extLst>
              <a:ext uri="{FF2B5EF4-FFF2-40B4-BE49-F238E27FC236}">
                <a16:creationId xmlns:a16="http://schemas.microsoft.com/office/drawing/2014/main" id="{593FB96E-A3BC-E6B5-752C-CB1ECB8BB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CDA4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5640384" y="6884421"/>
            <a:ext cx="16256977" cy="8229600"/>
          </a:xfrm>
          <a:prstGeom prst="rect">
            <a:avLst/>
          </a:prstGeom>
          <a:solidFill>
            <a:srgbClr val="6D2077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00" y="6270361"/>
            <a:ext cx="9952845" cy="2397208"/>
          </a:xfrm>
          <a:prstGeom prst="rect">
            <a:avLst/>
          </a:prstGeom>
          <a:solidFill>
            <a:srgbClr val="B7A57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85850" y="990600"/>
            <a:ext cx="6972215" cy="7676968"/>
            <a:chOff x="0" y="0"/>
            <a:chExt cx="9296287" cy="102359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7278" r="12155"/>
            <a:stretch>
              <a:fillRect/>
            </a:stretch>
          </p:blipFill>
          <p:spPr>
            <a:xfrm>
              <a:off x="0" y="0"/>
              <a:ext cx="9296287" cy="10235958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 rot="-5400000">
            <a:off x="16731762" y="1410919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rot="-5400000">
            <a:off x="15939739" y="3593303"/>
            <a:ext cx="2456682" cy="0"/>
          </a:xfrm>
          <a:prstGeom prst="line">
            <a:avLst/>
          </a:prstGeom>
          <a:ln w="28575" cap="rnd">
            <a:solidFill>
              <a:srgbClr val="CDA4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144000" y="1284407"/>
            <a:ext cx="6787591" cy="903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7000" b="1" dirty="0">
                <a:solidFill>
                  <a:srgbClr val="000000"/>
                </a:solidFill>
                <a:latin typeface="PT Sans" panose="020B0503020203020204" pitchFamily="34" charset="0"/>
              </a:rPr>
              <a:t>About OPPFFCU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3999" y="2284164"/>
            <a:ext cx="6787591" cy="4009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Began in 1986</a:t>
            </a:r>
            <a:b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</a:br>
            <a:endParaRPr lang="en-US" sz="2499" dirty="0">
              <a:solidFill>
                <a:srgbClr val="000000"/>
              </a:solidFill>
              <a:latin typeface="PT Sans" panose="020B0503020203020204" pitchFamily="34" charset="0"/>
            </a:endParaRP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All member of the fraternity are eligible to apply for membership as well as their family members, and members any of the Divine Nine organizations</a:t>
            </a:r>
            <a:b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</a:br>
            <a:endParaRPr lang="en-US" sz="2499" dirty="0">
              <a:solidFill>
                <a:srgbClr val="000000"/>
              </a:solidFill>
              <a:latin typeface="PT Sans" panose="020B0503020203020204" pitchFamily="34" charset="0"/>
            </a:endParaRP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Provides life membership loans</a:t>
            </a: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2499" dirty="0">
              <a:solidFill>
                <a:srgbClr val="000000"/>
              </a:solidFill>
              <a:latin typeface="PT Sans" panose="020B0503020203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803427" y="6799192"/>
            <a:ext cx="7244858" cy="1313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Montserrat"/>
              </a:rPr>
              <a:t>The Omega Psi Phi Fraternity was the first of the Divine Nine organizations to start a credit union.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93232" y="9378463"/>
            <a:ext cx="5066068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99"/>
              </a:lnSpc>
              <a:spcBef>
                <a:spcPct val="0"/>
              </a:spcBef>
            </a:pPr>
            <a:r>
              <a:rPr lang="en-US" sz="2499">
                <a:solidFill>
                  <a:srgbClr val="6D2077"/>
                </a:solidFill>
                <a:latin typeface="Montserrat"/>
              </a:rPr>
              <a:t>www.oppffcu.com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2CCA3F-7995-4123-B886-BA55F6DD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7CCCCD-796D-44BE-999F-95755089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823" y="695904"/>
            <a:ext cx="10892118" cy="847970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5400" dirty="0"/>
              <a:t>Get</a:t>
            </a:r>
            <a:r>
              <a:rPr sz="5400" spc="151" dirty="0"/>
              <a:t> </a:t>
            </a:r>
            <a:r>
              <a:rPr sz="5400" dirty="0"/>
              <a:t>started</a:t>
            </a:r>
            <a:r>
              <a:rPr sz="5400" spc="165" dirty="0"/>
              <a:t> </a:t>
            </a:r>
            <a:r>
              <a:rPr sz="5400" dirty="0"/>
              <a:t>today!</a:t>
            </a:r>
            <a:r>
              <a:rPr sz="5400" spc="172" dirty="0"/>
              <a:t> </a:t>
            </a:r>
            <a:r>
              <a:rPr sz="2000" spc="-13" dirty="0">
                <a:latin typeface="Arial"/>
                <a:cs typeface="Arial"/>
              </a:rPr>
              <a:t>continued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7426081" y="9748760"/>
            <a:ext cx="224154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5"/>
                </a:spcBef>
              </a:pPr>
              <a:t>20</a:t>
            </a:fld>
            <a:endParaRPr spc="-33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544800" y="9791700"/>
            <a:ext cx="1662429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/>
              <a:t>©</a:t>
            </a:r>
            <a:r>
              <a:rPr lang="en-US" spc="80"/>
              <a:t> </a:t>
            </a:r>
            <a:r>
              <a:rPr lang="en-US"/>
              <a:t>2021</a:t>
            </a:r>
            <a:r>
              <a:rPr lang="en-US" spc="85"/>
              <a:t> </a:t>
            </a:r>
            <a:r>
              <a:rPr lang="en-US"/>
              <a:t>Fifth</a:t>
            </a:r>
            <a:r>
              <a:rPr lang="en-US" spc="85"/>
              <a:t> </a:t>
            </a:r>
            <a:r>
              <a:rPr lang="en-US"/>
              <a:t>Third</a:t>
            </a:r>
            <a:r>
              <a:rPr lang="en-US" spc="85"/>
              <a:t> </a:t>
            </a:r>
            <a:r>
              <a:rPr lang="en-US"/>
              <a:t>Bank,</a:t>
            </a:r>
            <a:r>
              <a:rPr lang="en-US" spc="65"/>
              <a:t> </a:t>
            </a:r>
            <a:r>
              <a:rPr lang="en-US"/>
              <a:t>National</a:t>
            </a:r>
            <a:r>
              <a:rPr lang="en-US" spc="75"/>
              <a:t> </a:t>
            </a:r>
            <a:r>
              <a:rPr lang="en-US" spc="-10"/>
              <a:t>Association</a:t>
            </a:r>
            <a:endParaRPr spc="-13" dirty="0"/>
          </a:p>
        </p:txBody>
      </p:sp>
      <p:sp>
        <p:nvSpPr>
          <p:cNvPr id="3" name="object 3"/>
          <p:cNvSpPr txBox="1"/>
          <p:nvPr/>
        </p:nvSpPr>
        <p:spPr>
          <a:xfrm>
            <a:off x="1828800" y="1905283"/>
            <a:ext cx="14630400" cy="7669837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16808" marR="348775">
              <a:lnSpc>
                <a:spcPct val="152900"/>
              </a:lnSpc>
              <a:spcBef>
                <a:spcPts val="132"/>
              </a:spcBef>
            </a:pP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Step</a:t>
            </a:r>
            <a:r>
              <a:rPr sz="2800" b="1" spc="-26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3: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Get 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pre-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qualified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and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start the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mortgage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process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. </a:t>
            </a:r>
            <a:endParaRPr lang="en-US" sz="2800" b="1" spc="-13" dirty="0">
              <a:solidFill>
                <a:srgbClr val="00AF66"/>
              </a:solidFill>
              <a:latin typeface="Arial"/>
              <a:cs typeface="Arial"/>
            </a:endParaRPr>
          </a:p>
          <a:p>
            <a:pPr marL="16808" marR="348775">
              <a:lnSpc>
                <a:spcPct val="152900"/>
              </a:lnSpc>
              <a:spcBef>
                <a:spcPts val="132"/>
              </a:spcBef>
            </a:pP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800" b="1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Mortgage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Loan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Originator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will</a:t>
            </a:r>
            <a:r>
              <a:rPr sz="2800" b="1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be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able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walk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through</a:t>
            </a:r>
            <a:r>
              <a:rPr sz="2800" b="1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B"/>
                </a:solidFill>
                <a:latin typeface="Arial"/>
                <a:cs typeface="Arial"/>
              </a:rPr>
              <a:t>this</a:t>
            </a:r>
            <a:r>
              <a:rPr sz="2800" b="1" spc="-13" dirty="0">
                <a:solidFill>
                  <a:srgbClr val="001F5B"/>
                </a:solidFill>
                <a:latin typeface="Arial"/>
                <a:cs typeface="Arial"/>
              </a:rPr>
              <a:t> step.</a:t>
            </a:r>
            <a:endParaRPr sz="2800" dirty="0">
              <a:latin typeface="Arial"/>
              <a:cs typeface="Arial"/>
            </a:endParaRPr>
          </a:p>
          <a:p>
            <a:pPr marL="16808">
              <a:spcBef>
                <a:spcPts val="60"/>
              </a:spcBef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following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information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will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needed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during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mortgage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process:</a:t>
            </a:r>
            <a:endParaRPr sz="2800" dirty="0">
              <a:latin typeface="Arial"/>
              <a:cs typeface="Arial"/>
            </a:endParaRPr>
          </a:p>
          <a:p>
            <a:pPr marL="176489" indent="-159680">
              <a:spcBef>
                <a:spcPts val="1271"/>
              </a:spcBef>
              <a:buChar char="•"/>
              <a:tabLst>
                <a:tab pos="17648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Sales</a:t>
            </a:r>
            <a:r>
              <a:rPr sz="280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contract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(if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have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already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selected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property)</a:t>
            </a:r>
            <a:endParaRPr sz="2800" dirty="0">
              <a:latin typeface="Arial"/>
              <a:cs typeface="Arial"/>
            </a:endParaRPr>
          </a:p>
          <a:p>
            <a:pPr marL="176489" indent="-159680">
              <a:spcBef>
                <a:spcPts val="1403"/>
              </a:spcBef>
              <a:buChar char="•"/>
              <a:tabLst>
                <a:tab pos="17648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Social</a:t>
            </a:r>
            <a:r>
              <a:rPr sz="280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security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numbers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all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applicants</a:t>
            </a:r>
            <a:endParaRPr sz="2800" dirty="0">
              <a:latin typeface="Arial"/>
              <a:cs typeface="Arial"/>
            </a:endParaRPr>
          </a:p>
          <a:p>
            <a:pPr marL="176489" indent="-159680">
              <a:spcBef>
                <a:spcPts val="1423"/>
              </a:spcBef>
              <a:buChar char="•"/>
              <a:tabLst>
                <a:tab pos="17648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Driver’s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license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state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ID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all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applicants</a:t>
            </a:r>
            <a:endParaRPr sz="2800" dirty="0">
              <a:latin typeface="Arial"/>
              <a:cs typeface="Arial"/>
            </a:endParaRPr>
          </a:p>
          <a:p>
            <a:pPr marL="176489" indent="-159680">
              <a:spcBef>
                <a:spcPts val="1403"/>
              </a:spcBef>
              <a:buChar char="•"/>
              <a:tabLst>
                <a:tab pos="17648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Employment</a:t>
            </a:r>
            <a:r>
              <a:rPr sz="2800" spc="-5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information,</a:t>
            </a:r>
            <a:r>
              <a:rPr sz="280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including</a:t>
            </a:r>
            <a:r>
              <a:rPr sz="2800" spc="-5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income</a:t>
            </a:r>
            <a:endParaRPr sz="2800" dirty="0">
              <a:latin typeface="Arial"/>
              <a:cs typeface="Arial"/>
            </a:endParaRPr>
          </a:p>
          <a:p>
            <a:pPr marL="176489" indent="-159680">
              <a:spcBef>
                <a:spcPts val="1396"/>
              </a:spcBef>
              <a:buChar char="•"/>
              <a:tabLst>
                <a:tab pos="17648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Copy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800" spc="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past</a:t>
            </a:r>
            <a:r>
              <a:rPr sz="2800" spc="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two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years 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W-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2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forms (or</a:t>
            </a:r>
            <a:r>
              <a:rPr sz="2800" spc="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tax returns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if</a:t>
            </a:r>
            <a:r>
              <a:rPr sz="2800" spc="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self-employed)</a:t>
            </a:r>
            <a:endParaRPr sz="2800" dirty="0">
              <a:latin typeface="Arial"/>
              <a:cs typeface="Arial"/>
            </a:endParaRPr>
          </a:p>
          <a:p>
            <a:pPr marL="176489" indent="-159680">
              <a:spcBef>
                <a:spcPts val="1271"/>
              </a:spcBef>
              <a:buChar char="•"/>
              <a:tabLst>
                <a:tab pos="17648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Copy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 the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most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recent two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pay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stubs</a:t>
            </a:r>
            <a:endParaRPr sz="2800" dirty="0">
              <a:latin typeface="Arial"/>
              <a:cs typeface="Arial"/>
            </a:endParaRPr>
          </a:p>
          <a:p>
            <a:pPr marL="175648" marR="6723" indent="-159680">
              <a:lnSpc>
                <a:spcPct val="102299"/>
              </a:lnSpc>
              <a:spcBef>
                <a:spcPts val="1337"/>
              </a:spcBef>
              <a:buChar char="•"/>
              <a:tabLst>
                <a:tab pos="17732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Complete</a:t>
            </a:r>
            <a:r>
              <a:rPr sz="280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information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on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all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open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debts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other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obligations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(account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numbers, 	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balances,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statements,</a:t>
            </a:r>
            <a:r>
              <a:rPr sz="2800" spc="-26" dirty="0">
                <a:solidFill>
                  <a:srgbClr val="001F5B"/>
                </a:solidFill>
                <a:latin typeface="Arial"/>
                <a:cs typeface="Arial"/>
              </a:rPr>
              <a:t> etc.)</a:t>
            </a:r>
            <a:endParaRPr sz="2800" dirty="0">
              <a:latin typeface="Arial"/>
              <a:cs typeface="Arial"/>
            </a:endParaRPr>
          </a:p>
          <a:p>
            <a:pPr marL="176489" indent="-159680">
              <a:spcBef>
                <a:spcPts val="1297"/>
              </a:spcBef>
              <a:buChar char="•"/>
              <a:tabLst>
                <a:tab pos="17648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Complete</a:t>
            </a:r>
            <a:r>
              <a:rPr sz="280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information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on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assets</a:t>
            </a:r>
            <a:r>
              <a:rPr sz="280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(account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numbers,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balances,</a:t>
            </a:r>
            <a:r>
              <a:rPr sz="280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statements,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etc.)</a:t>
            </a:r>
            <a:endParaRPr sz="2800" dirty="0">
              <a:latin typeface="Arial"/>
              <a:cs typeface="Arial"/>
            </a:endParaRPr>
          </a:p>
          <a:p>
            <a:pPr marL="176489" indent="-159680">
              <a:spcBef>
                <a:spcPts val="1403"/>
              </a:spcBef>
              <a:buChar char="•"/>
              <a:tabLst>
                <a:tab pos="176489" algn="l"/>
              </a:tabLst>
            </a:pP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Copy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of asset statements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for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B"/>
                </a:solidFill>
                <a:latin typeface="Arial"/>
                <a:cs typeface="Arial"/>
              </a:rPr>
              <a:t>past two</a:t>
            </a:r>
            <a:r>
              <a:rPr sz="280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800" spc="-13" dirty="0">
                <a:solidFill>
                  <a:srgbClr val="001F5B"/>
                </a:solidFill>
                <a:latin typeface="Arial"/>
                <a:cs typeface="Arial"/>
              </a:rPr>
              <a:t>months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Picture 5" descr="A blue and green logo&#10;&#10;Description automatically generated">
            <a:extLst>
              <a:ext uri="{FF2B5EF4-FFF2-40B4-BE49-F238E27FC236}">
                <a16:creationId xmlns:a16="http://schemas.microsoft.com/office/drawing/2014/main" id="{8E43EFA9-6ECE-A76F-0011-062542FF1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823" y="695904"/>
            <a:ext cx="10892118" cy="847970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5400" dirty="0"/>
              <a:t>Get</a:t>
            </a:r>
            <a:r>
              <a:rPr sz="5400" spc="151" dirty="0"/>
              <a:t> </a:t>
            </a:r>
            <a:r>
              <a:rPr sz="5400" dirty="0"/>
              <a:t>started</a:t>
            </a:r>
            <a:r>
              <a:rPr sz="5400" spc="165" dirty="0"/>
              <a:t> </a:t>
            </a:r>
            <a:r>
              <a:rPr sz="5400" dirty="0"/>
              <a:t>today!</a:t>
            </a:r>
            <a:r>
              <a:rPr sz="5400" spc="172" dirty="0"/>
              <a:t> </a:t>
            </a:r>
            <a:r>
              <a:rPr sz="2000" spc="-13" dirty="0">
                <a:latin typeface="Arial"/>
                <a:cs typeface="Arial"/>
              </a:rPr>
              <a:t>continued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5475" y="2134721"/>
            <a:ext cx="11675925" cy="447860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16808">
              <a:spcBef>
                <a:spcPts val="132"/>
              </a:spcBef>
            </a:pP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Step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4: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Call the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movers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and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pick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up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the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keys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to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your</a:t>
            </a:r>
            <a:r>
              <a:rPr sz="280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AF66"/>
                </a:solidFill>
                <a:latin typeface="Arial"/>
                <a:cs typeface="Arial"/>
              </a:rPr>
              <a:t>new </a:t>
            </a:r>
            <a:r>
              <a:rPr sz="2800" b="1" spc="-13" dirty="0">
                <a:solidFill>
                  <a:srgbClr val="00AF66"/>
                </a:solidFill>
                <a:latin typeface="Arial"/>
                <a:cs typeface="Arial"/>
              </a:rPr>
              <a:t>home!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2466" y="3173428"/>
            <a:ext cx="12841941" cy="58953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7426081" y="9748760"/>
            <a:ext cx="224154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5"/>
                </a:spcBef>
              </a:pPr>
              <a:t>21</a:t>
            </a:fld>
            <a:endParaRPr spc="-33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544800" y="9791700"/>
            <a:ext cx="1662429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 dirty="0"/>
              <a:t>©</a:t>
            </a:r>
            <a:r>
              <a:rPr lang="en-US" spc="80" dirty="0"/>
              <a:t> </a:t>
            </a:r>
            <a:r>
              <a:rPr lang="en-US" dirty="0"/>
              <a:t>2021</a:t>
            </a:r>
            <a:r>
              <a:rPr lang="en-US" spc="85" dirty="0"/>
              <a:t> </a:t>
            </a:r>
            <a:r>
              <a:rPr lang="en-US" dirty="0"/>
              <a:t>Fifth</a:t>
            </a:r>
            <a:r>
              <a:rPr lang="en-US" spc="85" dirty="0"/>
              <a:t> </a:t>
            </a:r>
            <a:r>
              <a:rPr lang="en-US" dirty="0"/>
              <a:t>Third</a:t>
            </a:r>
            <a:r>
              <a:rPr lang="en-US" spc="85" dirty="0"/>
              <a:t> </a:t>
            </a:r>
            <a:r>
              <a:rPr lang="en-US" dirty="0"/>
              <a:t>Bank,</a:t>
            </a:r>
            <a:r>
              <a:rPr lang="en-US" spc="65" dirty="0"/>
              <a:t> </a:t>
            </a:r>
            <a:r>
              <a:rPr lang="en-US" dirty="0"/>
              <a:t>National</a:t>
            </a:r>
            <a:r>
              <a:rPr lang="en-US" spc="75" dirty="0"/>
              <a:t> </a:t>
            </a:r>
            <a:r>
              <a:rPr lang="en-US" spc="-10" dirty="0"/>
              <a:t>Association</a:t>
            </a:r>
            <a:endParaRPr spc="-13" dirty="0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CA776650-5991-9471-F823-5655A7D83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3080"/>
            <a:ext cx="18288000" cy="1988345"/>
          </a:xfrm>
        </p:spPr>
        <p:txBody>
          <a:bodyPr>
            <a:noAutofit/>
          </a:bodyPr>
          <a:lstStyle/>
          <a:p>
            <a:pPr algn="ctr"/>
            <a:r>
              <a:rPr lang="en-US" sz="7071" b="1" dirty="0">
                <a:solidFill>
                  <a:schemeClr val="accent1"/>
                </a:solidFill>
              </a:rPr>
              <a:t>Personal Balance Sheet</a:t>
            </a:r>
            <a:br>
              <a:rPr lang="en-US" sz="7071" b="1" dirty="0">
                <a:solidFill>
                  <a:schemeClr val="accent1"/>
                </a:solidFill>
              </a:rPr>
            </a:br>
            <a:r>
              <a:rPr lang="en-US" sz="3857" b="1" dirty="0">
                <a:solidFill>
                  <a:schemeClr val="accent1"/>
                </a:solidFill>
              </a:rPr>
              <a:t>aka</a:t>
            </a:r>
            <a:br>
              <a:rPr lang="en-US" sz="3857" b="1" dirty="0">
                <a:solidFill>
                  <a:schemeClr val="accent1"/>
                </a:solidFill>
              </a:rPr>
            </a:br>
            <a:r>
              <a:rPr lang="en-US" sz="3857" b="1" dirty="0">
                <a:solidFill>
                  <a:schemeClr val="accent1"/>
                </a:solidFill>
              </a:rPr>
              <a:t>Personal Financial Statement</a:t>
            </a:r>
            <a:endParaRPr lang="en-US" sz="7071" b="1" dirty="0">
              <a:solidFill>
                <a:schemeClr val="accent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3637571" y="3506166"/>
            <a:ext cx="887045" cy="51859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3600" dirty="0"/>
              <a:t>Liquid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85827" y="2778218"/>
            <a:ext cx="964367" cy="53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94" dirty="0">
                <a:solidFill>
                  <a:srgbClr val="007434"/>
                </a:solidFill>
              </a:rPr>
              <a:t>Most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25260" y="8798811"/>
            <a:ext cx="879856" cy="487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71" dirty="0">
                <a:solidFill>
                  <a:srgbClr val="FF0000"/>
                </a:solidFill>
              </a:rPr>
              <a:t>Least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E112A-B75F-480D-BF24-6214C7C40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2922447"/>
            <a:ext cx="12210506" cy="6914130"/>
          </a:xfrm>
        </p:spPr>
        <p:txBody>
          <a:bodyPr numCol="2">
            <a:noAutofit/>
          </a:bodyPr>
          <a:lstStyle/>
          <a:p>
            <a:pPr marL="0" indent="0" defTabSz="639884" eaLnBrk="0" fontAlgn="base" hangingPunct="0">
              <a:spcAft>
                <a:spcPct val="0"/>
              </a:spcAft>
              <a:buNone/>
            </a:pPr>
            <a:r>
              <a:rPr lang="en-US" sz="3600" b="1" u="sng" dirty="0">
                <a:solidFill>
                  <a:srgbClr val="00B050"/>
                </a:solidFill>
                <a:latin typeface="Calibri"/>
              </a:rPr>
              <a:t>ASSETS</a:t>
            </a:r>
          </a:p>
          <a:p>
            <a:pPr defTabSz="639884" eaLnBrk="0" fontAlgn="base" hangingPunct="0">
              <a:spcAft>
                <a:spcPct val="0"/>
              </a:spcAft>
              <a:buFont typeface="Arial" charset="0"/>
            </a:pPr>
            <a:r>
              <a:rPr lang="en-US" sz="3600" dirty="0">
                <a:solidFill>
                  <a:srgbClr val="00B050"/>
                </a:solidFill>
                <a:latin typeface="Calibri"/>
              </a:rPr>
              <a:t>Cash</a:t>
            </a:r>
          </a:p>
          <a:p>
            <a:pPr defTabSz="639884" eaLnBrk="0" fontAlgn="base" hangingPunct="0">
              <a:spcAft>
                <a:spcPct val="0"/>
              </a:spcAft>
              <a:buFont typeface="Arial" charset="0"/>
            </a:pPr>
            <a:r>
              <a:rPr lang="en-US" sz="3600" dirty="0">
                <a:solidFill>
                  <a:srgbClr val="00B050"/>
                </a:solidFill>
                <a:latin typeface="Calibri"/>
              </a:rPr>
              <a:t>CD’s</a:t>
            </a:r>
          </a:p>
          <a:p>
            <a:pPr defTabSz="639884" eaLnBrk="0" fontAlgn="base" hangingPunct="0">
              <a:spcAft>
                <a:spcPct val="0"/>
              </a:spcAft>
              <a:buFont typeface="Arial" charset="0"/>
            </a:pPr>
            <a:r>
              <a:rPr lang="en-US" sz="3600" dirty="0">
                <a:solidFill>
                  <a:srgbClr val="00B050"/>
                </a:solidFill>
                <a:latin typeface="Calibri"/>
              </a:rPr>
              <a:t>Marketable Securities</a:t>
            </a:r>
          </a:p>
          <a:p>
            <a:pPr defTabSz="639884" eaLnBrk="0" fontAlgn="base" hangingPunct="0">
              <a:spcAft>
                <a:spcPct val="0"/>
              </a:spcAft>
              <a:buFont typeface="Arial" charset="0"/>
            </a:pPr>
            <a:r>
              <a:rPr lang="en-US" sz="3600" dirty="0">
                <a:solidFill>
                  <a:srgbClr val="00B050"/>
                </a:solidFill>
                <a:latin typeface="Calibri"/>
              </a:rPr>
              <a:t>Accounts Receivable</a:t>
            </a:r>
          </a:p>
          <a:p>
            <a:pPr marL="479913" indent="-479913" defTabSz="639884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sz="3600" dirty="0">
                <a:solidFill>
                  <a:srgbClr val="00B050"/>
                </a:solidFill>
                <a:latin typeface="Calibri"/>
              </a:rPr>
              <a:t>Real Estate</a:t>
            </a:r>
          </a:p>
          <a:p>
            <a:pPr marL="1039812" lvl="1" indent="-399927" defTabSz="639884" eaLnBrk="0" fontAlgn="base" hangingPunct="0">
              <a:spcAft>
                <a:spcPct val="0"/>
              </a:spcAft>
              <a:buFont typeface="Arial" charset="0"/>
              <a:buChar char="–"/>
            </a:pPr>
            <a:r>
              <a:rPr lang="en-US" sz="4800" b="1" dirty="0">
                <a:solidFill>
                  <a:srgbClr val="00B050"/>
                </a:solidFill>
                <a:latin typeface="Calibri"/>
              </a:rPr>
              <a:t>Home</a:t>
            </a:r>
          </a:p>
          <a:p>
            <a:pPr marL="1039812" lvl="1" indent="-399927" defTabSz="639884" eaLnBrk="0" fontAlgn="base" hangingPunct="0">
              <a:spcAft>
                <a:spcPct val="0"/>
              </a:spcAft>
              <a:buFont typeface="Arial" charset="0"/>
              <a:buChar char="–"/>
            </a:pPr>
            <a:r>
              <a:rPr lang="en-US" sz="3000" dirty="0">
                <a:solidFill>
                  <a:srgbClr val="00B050"/>
                </a:solidFill>
                <a:latin typeface="Calibri"/>
              </a:rPr>
              <a:t>Investment/Rental</a:t>
            </a:r>
          </a:p>
          <a:p>
            <a:pPr defTabSz="639884" eaLnBrk="0" fontAlgn="base" hangingPunct="0">
              <a:spcAft>
                <a:spcPct val="0"/>
              </a:spcAft>
              <a:buFont typeface="Arial" charset="0"/>
            </a:pPr>
            <a:r>
              <a:rPr lang="en-US" sz="3600" dirty="0">
                <a:solidFill>
                  <a:srgbClr val="00B050"/>
                </a:solidFill>
                <a:latin typeface="Calibri"/>
              </a:rPr>
              <a:t>Automobiles</a:t>
            </a:r>
          </a:p>
          <a:p>
            <a:pPr defTabSz="639884" eaLnBrk="0" fontAlgn="base" hangingPunct="0">
              <a:spcAft>
                <a:spcPct val="0"/>
              </a:spcAft>
              <a:buFont typeface="Arial" charset="0"/>
            </a:pPr>
            <a:r>
              <a:rPr lang="en-US" sz="3600" dirty="0">
                <a:solidFill>
                  <a:srgbClr val="00B050"/>
                </a:solidFill>
                <a:latin typeface="Calibri"/>
              </a:rPr>
              <a:t>Cash Value of Life Insurance</a:t>
            </a:r>
          </a:p>
          <a:p>
            <a:pPr marL="0" indent="0" defTabSz="639884" eaLnBrk="0" fontAlgn="base" hangingPunct="0">
              <a:spcAft>
                <a:spcPct val="0"/>
              </a:spcAft>
              <a:buNone/>
            </a:pPr>
            <a:r>
              <a:rPr lang="en-US" sz="3600" b="1" u="sng" dirty="0">
                <a:solidFill>
                  <a:srgbClr val="FF0000"/>
                </a:solidFill>
                <a:latin typeface="Calibri"/>
              </a:rPr>
              <a:t>LIABILITIES</a:t>
            </a:r>
          </a:p>
          <a:p>
            <a:pPr marL="479913" indent="-479913" defTabSz="639884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Calibri"/>
              </a:rPr>
              <a:t>Notes payable</a:t>
            </a:r>
          </a:p>
          <a:p>
            <a:pPr marL="1039812" lvl="1" indent="-399927" defTabSz="639884" eaLnBrk="0" fontAlgn="base" hangingPunct="0">
              <a:spcAft>
                <a:spcPct val="0"/>
              </a:spcAft>
              <a:buFont typeface="Arial" charset="0"/>
              <a:buChar char="–"/>
            </a:pPr>
            <a:r>
              <a:rPr lang="en-US" sz="3000" dirty="0">
                <a:solidFill>
                  <a:srgbClr val="FF0000"/>
                </a:solidFill>
                <a:latin typeface="Calibri"/>
              </a:rPr>
              <a:t>Bank Loans</a:t>
            </a:r>
          </a:p>
          <a:p>
            <a:pPr marL="1039812" lvl="1" indent="-399927" defTabSz="639884" eaLnBrk="0" fontAlgn="base" hangingPunct="0">
              <a:spcAft>
                <a:spcPct val="0"/>
              </a:spcAft>
              <a:buFont typeface="Arial" charset="0"/>
              <a:buChar char="–"/>
            </a:pPr>
            <a:r>
              <a:rPr lang="en-US" sz="3000" dirty="0">
                <a:solidFill>
                  <a:srgbClr val="FF0000"/>
                </a:solidFill>
                <a:latin typeface="Calibri"/>
              </a:rPr>
              <a:t>Personal Loans</a:t>
            </a:r>
          </a:p>
          <a:p>
            <a:pPr marL="479913" indent="-479913" defTabSz="639884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Calibri"/>
              </a:rPr>
              <a:t>Accounts Payable</a:t>
            </a:r>
          </a:p>
          <a:p>
            <a:pPr marL="1039812" lvl="1" indent="-399927" defTabSz="639884" eaLnBrk="0" fontAlgn="base" hangingPunct="0">
              <a:spcAft>
                <a:spcPct val="0"/>
              </a:spcAft>
              <a:buFont typeface="Arial" charset="0"/>
              <a:buChar char="–"/>
            </a:pPr>
            <a:r>
              <a:rPr lang="en-US" sz="3000" dirty="0">
                <a:solidFill>
                  <a:srgbClr val="FF0000"/>
                </a:solidFill>
                <a:latin typeface="Calibri"/>
              </a:rPr>
              <a:t>Insurance</a:t>
            </a:r>
          </a:p>
          <a:p>
            <a:pPr marL="1039812" lvl="1" indent="-399927" defTabSz="639884" eaLnBrk="0" fontAlgn="base" hangingPunct="0">
              <a:spcAft>
                <a:spcPct val="0"/>
              </a:spcAft>
              <a:buFont typeface="Arial" charset="0"/>
              <a:buChar char="–"/>
            </a:pPr>
            <a:r>
              <a:rPr lang="en-US" sz="3000" dirty="0">
                <a:solidFill>
                  <a:srgbClr val="FF0000"/>
                </a:solidFill>
                <a:latin typeface="Calibri"/>
              </a:rPr>
              <a:t>Taxes</a:t>
            </a:r>
          </a:p>
          <a:p>
            <a:pPr marL="479913" indent="-479913" defTabSz="639884" eaLnBrk="0" fontAlgn="base" hangingPunct="0">
              <a:spcAft>
                <a:spcPct val="0"/>
              </a:spcAft>
              <a:buFont typeface="Arial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Calibri"/>
              </a:rPr>
              <a:t>Mortgage Payable</a:t>
            </a:r>
          </a:p>
          <a:p>
            <a:pPr marL="1039812" lvl="1" indent="-399927" defTabSz="639884" eaLnBrk="0" fontAlgn="base" hangingPunct="0">
              <a:spcAft>
                <a:spcPct val="0"/>
              </a:spcAft>
              <a:buFont typeface="Arial" charset="0"/>
              <a:buChar char="–"/>
            </a:pPr>
            <a:r>
              <a:rPr lang="en-US" sz="3000" dirty="0">
                <a:solidFill>
                  <a:srgbClr val="FF0000"/>
                </a:solidFill>
                <a:latin typeface="Calibri"/>
              </a:rPr>
              <a:t>Residential</a:t>
            </a:r>
          </a:p>
          <a:p>
            <a:pPr marL="1039812" lvl="1" indent="-399927" defTabSz="639884" eaLnBrk="0" fontAlgn="base" hangingPunct="0">
              <a:spcAft>
                <a:spcPct val="0"/>
              </a:spcAft>
              <a:buFont typeface="Arial" charset="0"/>
              <a:buChar char="–"/>
            </a:pPr>
            <a:r>
              <a:rPr lang="en-US" sz="3000" dirty="0">
                <a:solidFill>
                  <a:srgbClr val="FF0000"/>
                </a:solidFill>
                <a:latin typeface="Calibri"/>
              </a:rPr>
              <a:t>Investment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 descr="A blue and green logo&#10;&#10;Description automatically generated">
            <a:extLst>
              <a:ext uri="{FF2B5EF4-FFF2-40B4-BE49-F238E27FC236}">
                <a16:creationId xmlns:a16="http://schemas.microsoft.com/office/drawing/2014/main" id="{D5E36D6C-B8C5-F26B-BD56-390FE01D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/>
      <p:bldP spid="9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823" y="695904"/>
            <a:ext cx="10892118" cy="847970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5400" dirty="0"/>
              <a:t>Frequently</a:t>
            </a:r>
            <a:r>
              <a:rPr sz="5400" spc="79" dirty="0"/>
              <a:t> </a:t>
            </a:r>
            <a:r>
              <a:rPr sz="5400" dirty="0"/>
              <a:t>Asked</a:t>
            </a:r>
            <a:r>
              <a:rPr sz="5400" spc="238" dirty="0"/>
              <a:t> </a:t>
            </a:r>
            <a:r>
              <a:rPr sz="5400" spc="-13" dirty="0"/>
              <a:t>Questions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7502281" y="9748760"/>
            <a:ext cx="224154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5"/>
                </a:spcBef>
              </a:pPr>
              <a:t>23</a:t>
            </a:fld>
            <a:endParaRPr spc="-33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621000" y="9791700"/>
            <a:ext cx="1662429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/>
              <a:t>©</a:t>
            </a:r>
            <a:r>
              <a:rPr lang="en-US" spc="80"/>
              <a:t> </a:t>
            </a:r>
            <a:r>
              <a:rPr lang="en-US"/>
              <a:t>2021</a:t>
            </a:r>
            <a:r>
              <a:rPr lang="en-US" spc="85"/>
              <a:t> </a:t>
            </a:r>
            <a:r>
              <a:rPr lang="en-US"/>
              <a:t>Fifth</a:t>
            </a:r>
            <a:r>
              <a:rPr lang="en-US" spc="85"/>
              <a:t> </a:t>
            </a:r>
            <a:r>
              <a:rPr lang="en-US"/>
              <a:t>Third</a:t>
            </a:r>
            <a:r>
              <a:rPr lang="en-US" spc="85"/>
              <a:t> </a:t>
            </a:r>
            <a:r>
              <a:rPr lang="en-US"/>
              <a:t>Bank,</a:t>
            </a:r>
            <a:r>
              <a:rPr lang="en-US" spc="65"/>
              <a:t> </a:t>
            </a:r>
            <a:r>
              <a:rPr lang="en-US"/>
              <a:t>National</a:t>
            </a:r>
            <a:r>
              <a:rPr lang="en-US" spc="75"/>
              <a:t> </a:t>
            </a:r>
            <a:r>
              <a:rPr lang="en-US" spc="-10"/>
              <a:t>Association</a:t>
            </a:r>
            <a:endParaRPr spc="-13" dirty="0"/>
          </a:p>
        </p:txBody>
      </p:sp>
      <p:sp>
        <p:nvSpPr>
          <p:cNvPr id="3" name="object 3"/>
          <p:cNvSpPr txBox="1"/>
          <p:nvPr/>
        </p:nvSpPr>
        <p:spPr>
          <a:xfrm>
            <a:off x="1828800" y="2095500"/>
            <a:ext cx="14630400" cy="6414109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16808">
              <a:spcBef>
                <a:spcPts val="132"/>
              </a:spcBef>
            </a:pP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What is </a:t>
            </a:r>
            <a:r>
              <a:rPr sz="2250" b="1" spc="-13" dirty="0">
                <a:solidFill>
                  <a:srgbClr val="00AF66"/>
                </a:solidFill>
                <a:latin typeface="Arial"/>
                <a:cs typeface="Arial"/>
              </a:rPr>
              <a:t>amortization?</a:t>
            </a:r>
            <a:endParaRPr sz="2250" dirty="0">
              <a:latin typeface="Arial"/>
              <a:cs typeface="Arial"/>
            </a:endParaRPr>
          </a:p>
          <a:p>
            <a:pPr marL="16808" marR="6723">
              <a:lnSpc>
                <a:spcPct val="98100"/>
              </a:lnSpc>
              <a:spcBef>
                <a:spcPts val="146"/>
              </a:spcBef>
            </a:pP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In</a:t>
            </a:r>
            <a:r>
              <a:rPr sz="225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process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called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amortization,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25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debt</a:t>
            </a:r>
            <a:r>
              <a:rPr sz="225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is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reduced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over</a:t>
            </a:r>
            <a:r>
              <a:rPr sz="225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term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25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25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loan.</a:t>
            </a:r>
            <a:r>
              <a:rPr sz="225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With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amortization,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25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monthly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payments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cover</a:t>
            </a:r>
            <a:r>
              <a:rPr sz="225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interest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that</a:t>
            </a:r>
            <a:r>
              <a:rPr sz="225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has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accrued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on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25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loan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and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include</a:t>
            </a:r>
            <a:r>
              <a:rPr sz="225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an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amount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toward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repayment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principal.</a:t>
            </a:r>
            <a:r>
              <a:rPr sz="2250" spc="-132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As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loan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balance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decreases,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the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interest</a:t>
            </a:r>
            <a:r>
              <a:rPr sz="225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portion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payment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decreases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principal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repayment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increases.</a:t>
            </a:r>
            <a:endParaRPr sz="2250" dirty="0">
              <a:latin typeface="Arial"/>
              <a:cs typeface="Arial"/>
            </a:endParaRPr>
          </a:p>
          <a:p>
            <a:pPr marL="16808">
              <a:spcBef>
                <a:spcPts val="1396"/>
              </a:spcBef>
            </a:pP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How</a:t>
            </a:r>
            <a:r>
              <a:rPr sz="2250" b="1" spc="-20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do</a:t>
            </a:r>
            <a:r>
              <a:rPr sz="225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I know how</a:t>
            </a:r>
            <a:r>
              <a:rPr sz="225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much</a:t>
            </a:r>
            <a:r>
              <a:rPr sz="225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home</a:t>
            </a:r>
            <a:r>
              <a:rPr sz="225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I can</a:t>
            </a:r>
            <a:r>
              <a:rPr sz="225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spc="-13" dirty="0">
                <a:solidFill>
                  <a:srgbClr val="00AF66"/>
                </a:solidFill>
                <a:latin typeface="Arial"/>
                <a:cs typeface="Arial"/>
              </a:rPr>
              <a:t>afford?</a:t>
            </a:r>
            <a:endParaRPr sz="2250" dirty="0">
              <a:latin typeface="Arial"/>
              <a:cs typeface="Arial"/>
            </a:endParaRPr>
          </a:p>
          <a:p>
            <a:pPr marL="16808" marR="17649">
              <a:lnSpc>
                <a:spcPts val="2632"/>
              </a:lnSpc>
              <a:spcBef>
                <a:spcPts val="238"/>
              </a:spcBef>
            </a:pP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Fifth</a:t>
            </a:r>
            <a:r>
              <a:rPr sz="2250" spc="-6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Third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Mortgage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Loan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Originator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can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help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determine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how</a:t>
            </a:r>
            <a:r>
              <a:rPr sz="225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much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mortgage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and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monthly</a:t>
            </a:r>
            <a:r>
              <a:rPr sz="225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payment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can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afford,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or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can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complete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our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affordability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worksheet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get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an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estimate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then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give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us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25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call.</a:t>
            </a:r>
            <a:endParaRPr sz="2250" dirty="0">
              <a:latin typeface="Arial"/>
              <a:cs typeface="Arial"/>
            </a:endParaRPr>
          </a:p>
          <a:p>
            <a:pPr marL="16808">
              <a:lnSpc>
                <a:spcPts val="2666"/>
              </a:lnSpc>
              <a:spcBef>
                <a:spcPts val="1357"/>
              </a:spcBef>
            </a:pP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How</a:t>
            </a:r>
            <a:r>
              <a:rPr sz="225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will</a:t>
            </a:r>
            <a:r>
              <a:rPr sz="2250" b="1" spc="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I know how much</a:t>
            </a:r>
            <a:r>
              <a:rPr sz="225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will</a:t>
            </a:r>
            <a:r>
              <a:rPr sz="2250" b="1" spc="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be</a:t>
            </a:r>
            <a:r>
              <a:rPr sz="225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needed</a:t>
            </a:r>
            <a:r>
              <a:rPr sz="2250" b="1" spc="-1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for the</a:t>
            </a:r>
            <a:r>
              <a:rPr sz="225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down</a:t>
            </a:r>
            <a:r>
              <a:rPr sz="225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spc="-13" dirty="0">
                <a:solidFill>
                  <a:srgbClr val="00AF66"/>
                </a:solidFill>
                <a:latin typeface="Arial"/>
                <a:cs typeface="Arial"/>
              </a:rPr>
              <a:t>payment?</a:t>
            </a:r>
            <a:endParaRPr sz="2250" dirty="0">
              <a:latin typeface="Arial"/>
              <a:cs typeface="Arial"/>
            </a:endParaRPr>
          </a:p>
          <a:p>
            <a:pPr marL="16808" marR="136989">
              <a:lnSpc>
                <a:spcPts val="2632"/>
              </a:lnSpc>
              <a:spcBef>
                <a:spcPts val="112"/>
              </a:spcBef>
            </a:pP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250" spc="-4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lender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typically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requires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down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payment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between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10%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and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20%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home’s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selling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price.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Fifth</a:t>
            </a:r>
            <a:r>
              <a:rPr sz="2250" spc="-6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Third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offers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several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loan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products,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some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of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which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offer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low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down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payment</a:t>
            </a:r>
            <a:r>
              <a:rPr sz="2250" spc="-7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endParaRPr sz="2250" dirty="0">
              <a:latin typeface="Arial"/>
              <a:cs typeface="Arial"/>
            </a:endParaRPr>
          </a:p>
          <a:p>
            <a:pPr marL="16808" marR="322722">
              <a:lnSpc>
                <a:spcPts val="2632"/>
              </a:lnSpc>
              <a:spcBef>
                <a:spcPts val="165"/>
              </a:spcBef>
            </a:pP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those</a:t>
            </a:r>
            <a:r>
              <a:rPr sz="2250" spc="-5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who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qualify.</a:t>
            </a:r>
            <a:r>
              <a:rPr sz="2250" spc="-6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Fifth</a:t>
            </a:r>
            <a:r>
              <a:rPr sz="2250" spc="-7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Third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Mortgage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Loan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Originator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can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explain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benefits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and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features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of these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programs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help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find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loan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meet your 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needs.</a:t>
            </a:r>
            <a:endParaRPr sz="2250" dirty="0">
              <a:latin typeface="Arial"/>
              <a:cs typeface="Arial"/>
            </a:endParaRPr>
          </a:p>
          <a:p>
            <a:pPr marL="16808">
              <a:lnSpc>
                <a:spcPts val="2666"/>
              </a:lnSpc>
              <a:spcBef>
                <a:spcPts val="1324"/>
              </a:spcBef>
            </a:pP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How</a:t>
            </a:r>
            <a:r>
              <a:rPr sz="225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do</a:t>
            </a:r>
            <a:r>
              <a:rPr sz="2250" b="1" spc="-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dirty="0">
                <a:solidFill>
                  <a:srgbClr val="00AF66"/>
                </a:solidFill>
                <a:latin typeface="Arial"/>
                <a:cs typeface="Arial"/>
              </a:rPr>
              <a:t>I</a:t>
            </a:r>
            <a:r>
              <a:rPr sz="2250" b="1" spc="7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z="2250" b="1" spc="-13" dirty="0">
                <a:solidFill>
                  <a:srgbClr val="00AF66"/>
                </a:solidFill>
                <a:latin typeface="Arial"/>
                <a:cs typeface="Arial"/>
              </a:rPr>
              <a:t>begin?</a:t>
            </a:r>
            <a:endParaRPr sz="2250" dirty="0">
              <a:latin typeface="Arial"/>
              <a:cs typeface="Arial"/>
            </a:endParaRPr>
          </a:p>
          <a:p>
            <a:pPr marL="16808" marR="448786">
              <a:lnSpc>
                <a:spcPts val="2673"/>
              </a:lnSpc>
              <a:spcBef>
                <a:spcPts val="79"/>
              </a:spcBef>
            </a:pPr>
            <a:r>
              <a:rPr sz="2250" spc="-46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250" spc="-4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have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already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taken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first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step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by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attending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this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workshop.</a:t>
            </a:r>
            <a:r>
              <a:rPr sz="2250" spc="-5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The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next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step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is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to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schedule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a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meeting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with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your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local</a:t>
            </a:r>
            <a:r>
              <a:rPr sz="2250" spc="-3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Fifth</a:t>
            </a:r>
            <a:r>
              <a:rPr sz="2250" spc="-6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Third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Mortgage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Loan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Originator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who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will</a:t>
            </a:r>
            <a:r>
              <a:rPr sz="2250" spc="-26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explain</a:t>
            </a:r>
            <a:endParaRPr sz="2250" dirty="0">
              <a:latin typeface="Arial"/>
              <a:cs typeface="Arial"/>
            </a:endParaRPr>
          </a:p>
          <a:p>
            <a:pPr marL="16808">
              <a:lnSpc>
                <a:spcPts val="2673"/>
              </a:lnSpc>
            </a:pP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everything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you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need</a:t>
            </a:r>
            <a:r>
              <a:rPr sz="2250" spc="-20" dirty="0">
                <a:solidFill>
                  <a:srgbClr val="001F5B"/>
                </a:solidFill>
                <a:latin typeface="Arial"/>
                <a:cs typeface="Arial"/>
              </a:rPr>
              <a:t> </a:t>
            </a:r>
            <a:r>
              <a:rPr sz="2250" dirty="0">
                <a:solidFill>
                  <a:srgbClr val="001F5B"/>
                </a:solidFill>
                <a:latin typeface="Arial"/>
                <a:cs typeface="Arial"/>
              </a:rPr>
              <a:t>to</a:t>
            </a:r>
            <a:r>
              <a:rPr sz="2250" spc="-13" dirty="0">
                <a:solidFill>
                  <a:srgbClr val="001F5B"/>
                </a:solidFill>
                <a:latin typeface="Arial"/>
                <a:cs typeface="Arial"/>
              </a:rPr>
              <a:t> know.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6" name="Picture 5" descr="A blue and green logo&#10;&#10;Description automatically generated">
            <a:extLst>
              <a:ext uri="{FF2B5EF4-FFF2-40B4-BE49-F238E27FC236}">
                <a16:creationId xmlns:a16="http://schemas.microsoft.com/office/drawing/2014/main" id="{0539C453-5070-C592-5B81-60684B68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5476" y="564982"/>
            <a:ext cx="11570353" cy="1371190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 marR="6723">
              <a:spcBef>
                <a:spcPts val="132"/>
              </a:spcBef>
            </a:pPr>
            <a:r>
              <a:rPr dirty="0"/>
              <a:t>Assumptions</a:t>
            </a:r>
            <a:r>
              <a:rPr spc="172" dirty="0"/>
              <a:t> </a:t>
            </a:r>
            <a:r>
              <a:rPr dirty="0"/>
              <a:t>for</a:t>
            </a:r>
            <a:r>
              <a:rPr spc="179" dirty="0"/>
              <a:t> </a:t>
            </a:r>
            <a:r>
              <a:rPr dirty="0"/>
              <a:t>Owning</a:t>
            </a:r>
            <a:r>
              <a:rPr spc="179" dirty="0"/>
              <a:t> </a:t>
            </a:r>
            <a:r>
              <a:rPr dirty="0"/>
              <a:t>vs.</a:t>
            </a:r>
            <a:r>
              <a:rPr spc="159" dirty="0"/>
              <a:t> </a:t>
            </a:r>
            <a:r>
              <a:rPr spc="-13" dirty="0"/>
              <a:t>Renting </a:t>
            </a:r>
            <a:r>
              <a:rPr dirty="0"/>
              <a:t>7-Year</a:t>
            </a:r>
            <a:r>
              <a:rPr spc="112" dirty="0"/>
              <a:t> </a:t>
            </a:r>
            <a:r>
              <a:rPr dirty="0"/>
              <a:t>Scenario</a:t>
            </a:r>
            <a:r>
              <a:rPr spc="132" dirty="0"/>
              <a:t> </a:t>
            </a:r>
            <a:r>
              <a:rPr dirty="0"/>
              <a:t>Comparison</a:t>
            </a:r>
            <a:r>
              <a:rPr spc="126" dirty="0"/>
              <a:t> </a:t>
            </a:r>
            <a:r>
              <a:rPr sz="1721" dirty="0">
                <a:latin typeface="Arial"/>
                <a:cs typeface="Arial"/>
              </a:rPr>
              <a:t>(on</a:t>
            </a:r>
            <a:r>
              <a:rPr sz="1721" spc="13" dirty="0">
                <a:latin typeface="Arial"/>
                <a:cs typeface="Arial"/>
              </a:rPr>
              <a:t> </a:t>
            </a:r>
            <a:r>
              <a:rPr sz="1721" spc="-13" dirty="0">
                <a:latin typeface="Arial"/>
                <a:cs typeface="Arial"/>
              </a:rPr>
              <a:t>page</a:t>
            </a:r>
            <a:r>
              <a:rPr sz="1721" spc="13" dirty="0">
                <a:latin typeface="Arial"/>
                <a:cs typeface="Arial"/>
              </a:rPr>
              <a:t> </a:t>
            </a:r>
            <a:r>
              <a:rPr sz="1721" spc="-33" dirty="0">
                <a:latin typeface="Arial"/>
                <a:cs typeface="Arial"/>
              </a:rPr>
              <a:t>3)</a:t>
            </a:r>
            <a:endParaRPr sz="172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7426081" y="9748760"/>
            <a:ext cx="224154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5"/>
                </a:spcBef>
              </a:pPr>
              <a:t>24</a:t>
            </a:fld>
            <a:endParaRPr spc="-33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5544800" y="9791700"/>
            <a:ext cx="1662429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/>
              <a:t>©</a:t>
            </a:r>
            <a:r>
              <a:rPr lang="en-US" spc="80"/>
              <a:t> </a:t>
            </a:r>
            <a:r>
              <a:rPr lang="en-US"/>
              <a:t>2021</a:t>
            </a:r>
            <a:r>
              <a:rPr lang="en-US" spc="85"/>
              <a:t> </a:t>
            </a:r>
            <a:r>
              <a:rPr lang="en-US"/>
              <a:t>Fifth</a:t>
            </a:r>
            <a:r>
              <a:rPr lang="en-US" spc="85"/>
              <a:t> </a:t>
            </a:r>
            <a:r>
              <a:rPr lang="en-US"/>
              <a:t>Third</a:t>
            </a:r>
            <a:r>
              <a:rPr lang="en-US" spc="85"/>
              <a:t> </a:t>
            </a:r>
            <a:r>
              <a:rPr lang="en-US"/>
              <a:t>Bank,</a:t>
            </a:r>
            <a:r>
              <a:rPr lang="en-US" spc="65"/>
              <a:t> </a:t>
            </a:r>
            <a:r>
              <a:rPr lang="en-US"/>
              <a:t>National</a:t>
            </a:r>
            <a:r>
              <a:rPr lang="en-US" spc="75"/>
              <a:t> </a:t>
            </a:r>
            <a:r>
              <a:rPr lang="en-US" spc="-10"/>
              <a:t>Association</a:t>
            </a:r>
            <a:endParaRPr spc="-13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509370"/>
              </p:ext>
            </p:extLst>
          </p:nvPr>
        </p:nvGraphicFramePr>
        <p:xfrm>
          <a:off x="3358823" y="2105026"/>
          <a:ext cx="11570354" cy="7666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628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Assumptions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213" marB="0">
                    <a:solidFill>
                      <a:srgbClr val="1D4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sz="2800" spc="-7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sz="2800" spc="-6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Rent</a:t>
                      </a:r>
                      <a:r>
                        <a:rPr sz="2800" spc="-6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Payment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$1,300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sz="2800" spc="-4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Renter’s</a:t>
                      </a:r>
                      <a:r>
                        <a:rPr sz="2800" spc="-3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Insurance</a:t>
                      </a:r>
                      <a:r>
                        <a:rPr sz="2800" spc="-3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Payment</a:t>
                      </a:r>
                      <a:r>
                        <a:rPr sz="2800" spc="10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Source:</a:t>
                      </a:r>
                      <a:r>
                        <a:rPr sz="1400" spc="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NAIC.org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3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$30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43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sz="2800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Rental</a:t>
                      </a:r>
                      <a:r>
                        <a:rPr sz="2800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2800" spc="36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Source:</a:t>
                      </a:r>
                      <a:r>
                        <a:rPr sz="1400" spc="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ehow.com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2.50%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Purchase</a:t>
                      </a:r>
                      <a:r>
                        <a:rPr sz="2800" spc="-4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Price</a:t>
                      </a:r>
                      <a:r>
                        <a:rPr sz="2800" spc="-4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2800" spc="-3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sz="2800" spc="-3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Home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43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$165,000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43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Anticipated</a:t>
                      </a:r>
                      <a:r>
                        <a:rPr sz="2800" spc="-9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sz="2800" spc="-7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Appreciation</a:t>
                      </a:r>
                      <a:r>
                        <a:rPr sz="2800" spc="29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Source:</a:t>
                      </a:r>
                      <a:r>
                        <a:rPr sz="1400" spc="4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Trulia.com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2.86%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Savings</a:t>
                      </a:r>
                      <a:r>
                        <a:rPr sz="2800" spc="-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sz="2800" spc="4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Source:</a:t>
                      </a:r>
                      <a:r>
                        <a:rPr sz="1400" spc="4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gobankingrates.com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53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0.03%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353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Income</a:t>
                      </a:r>
                      <a:r>
                        <a:rPr sz="2800" spc="-1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5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2800" spc="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sz="2800" spc="46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Source:</a:t>
                      </a:r>
                      <a:r>
                        <a:rPr sz="1400" spc="5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tax-</a:t>
                      </a:r>
                      <a:r>
                        <a:rPr sz="1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rates.org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21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25.78%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21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2800" spc="-8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Before</a:t>
                      </a:r>
                      <a:r>
                        <a:rPr sz="2800" spc="-7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Sell/Pay</a:t>
                      </a:r>
                      <a:r>
                        <a:rPr sz="2800" spc="-7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Off</a:t>
                      </a:r>
                      <a:r>
                        <a:rPr sz="2800" spc="-7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Loan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353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28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353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Loan</a:t>
                      </a:r>
                      <a:r>
                        <a:rPr sz="2800" spc="-7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Amount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21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$160,000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521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Loan</a:t>
                      </a:r>
                      <a:r>
                        <a:rPr sz="2800" spc="-1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Term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69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2800" spc="-3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69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Interest</a:t>
                      </a:r>
                      <a:r>
                        <a:rPr sz="2800" spc="-1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43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4.25%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43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Fifth</a:t>
                      </a:r>
                      <a:r>
                        <a:rPr sz="2800" spc="-10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Third</a:t>
                      </a:r>
                      <a:r>
                        <a:rPr sz="2800" spc="-1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sz="2800" spc="-5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Closing</a:t>
                      </a:r>
                      <a:r>
                        <a:rPr sz="2800" spc="-5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Costs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69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$1,347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69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sz="2800" spc="-4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Property</a:t>
                      </a:r>
                      <a:r>
                        <a:rPr sz="2800" spc="-6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Taxes</a:t>
                      </a:r>
                      <a:r>
                        <a:rPr sz="2800" spc="33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Source:</a:t>
                      </a:r>
                      <a:r>
                        <a:rPr sz="1400" spc="1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Money.cnn.com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43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1.60%</a:t>
                      </a:r>
                      <a:r>
                        <a:rPr sz="2800" spc="-7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($2,640)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437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sz="2800" spc="-3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Home</a:t>
                      </a:r>
                      <a:r>
                        <a:rPr sz="2800" spc="-4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Maintenance</a:t>
                      </a:r>
                      <a:r>
                        <a:rPr sz="2800" spc="35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Source:</a:t>
                      </a:r>
                      <a:r>
                        <a:rPr sz="1400" spc="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hsh.com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185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1%</a:t>
                      </a:r>
                      <a:r>
                        <a:rPr sz="2800" spc="-3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($1,650)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185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sz="2800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Homeowner’s</a:t>
                      </a:r>
                      <a:r>
                        <a:rPr sz="2800" spc="-1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Insurance</a:t>
                      </a:r>
                      <a:r>
                        <a:rPr sz="2800" spc="39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Source:</a:t>
                      </a:r>
                      <a:r>
                        <a:rPr sz="1400" spc="3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statisticbrain.com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353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$621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3532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49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Closing</a:t>
                      </a:r>
                      <a:r>
                        <a:rPr sz="2800" spc="-3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Costs</a:t>
                      </a:r>
                      <a:r>
                        <a:rPr sz="28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2800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Sell</a:t>
                      </a:r>
                      <a:r>
                        <a:rPr sz="2800" spc="-1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Home</a:t>
                      </a:r>
                      <a:r>
                        <a:rPr sz="2800" spc="37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Source:</a:t>
                      </a:r>
                      <a:r>
                        <a:rPr sz="1400" spc="3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realtor.com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185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6%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1851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C2C093C0-A081-644F-A6CD-709544747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86D2AD-ADDB-2306-A1FB-8FC82D13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327272-19BB-1AAC-79AC-419745C99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681" y="190500"/>
            <a:ext cx="8622815" cy="99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6F2E8-44AE-A752-44AB-4F850CA8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620FC-A3E1-50F3-958F-082B1C356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818" y="1"/>
            <a:ext cx="8531332" cy="1009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6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CDA4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16333" y="344260"/>
            <a:ext cx="7370565" cy="8665337"/>
          </a:xfrm>
          <a:custGeom>
            <a:avLst/>
            <a:gdLst/>
            <a:ahLst/>
            <a:cxnLst/>
            <a:rect l="l" t="t" r="r" b="b"/>
            <a:pathLst>
              <a:path w="7370565" h="8665337">
                <a:moveTo>
                  <a:pt x="0" y="0"/>
                </a:moveTo>
                <a:lnTo>
                  <a:pt x="7370565" y="0"/>
                </a:lnTo>
                <a:lnTo>
                  <a:pt x="7370565" y="8665337"/>
                </a:lnTo>
                <a:lnTo>
                  <a:pt x="0" y="8665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705" b="-670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6D207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27773" y="723900"/>
            <a:ext cx="110236" cy="2818996"/>
            <a:chOff x="0" y="0"/>
            <a:chExt cx="26312" cy="6728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CDA44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048226" y="1384500"/>
            <a:ext cx="10756200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18"/>
              </a:lnSpc>
            </a:pPr>
            <a:r>
              <a:rPr lang="en-US" sz="8000" dirty="0">
                <a:solidFill>
                  <a:srgbClr val="6D2077"/>
                </a:solidFill>
                <a:latin typeface="Codec Pro ExtraBold"/>
              </a:rPr>
              <a:t>QUESTIONS?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C12CA4A-BCE3-4D3E-8228-454E8D66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091" y="9563100"/>
            <a:ext cx="2895600" cy="365125"/>
          </a:xfrm>
        </p:spPr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B7160A-55D4-4ACE-87DA-C7D25973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07081" y="976017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83666CD3-C7DC-8D83-4E69-BAF2E0600098}"/>
              </a:ext>
            </a:extLst>
          </p:cNvPr>
          <p:cNvSpPr txBox="1"/>
          <p:nvPr/>
        </p:nvSpPr>
        <p:spPr>
          <a:xfrm>
            <a:off x="2048226" y="8357435"/>
            <a:ext cx="8382000" cy="347385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16808" marR="6723">
              <a:lnSpc>
                <a:spcPct val="105000"/>
              </a:lnSpc>
              <a:spcBef>
                <a:spcPts val="132"/>
              </a:spcBef>
            </a:pP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Loans</a:t>
            </a:r>
            <a:r>
              <a:rPr sz="1059" spc="205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subject</a:t>
            </a:r>
            <a:r>
              <a:rPr sz="1059" spc="19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to</a:t>
            </a:r>
            <a:r>
              <a:rPr sz="1059" spc="21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credit</a:t>
            </a:r>
            <a:r>
              <a:rPr sz="1059" spc="19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review</a:t>
            </a:r>
            <a:r>
              <a:rPr sz="1059" spc="218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and</a:t>
            </a:r>
            <a:r>
              <a:rPr sz="1059" spc="218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approval.</a:t>
            </a:r>
            <a:r>
              <a:rPr sz="1059" spc="185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Fifth</a:t>
            </a:r>
            <a:r>
              <a:rPr sz="1059" spc="218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Third</a:t>
            </a:r>
            <a:r>
              <a:rPr sz="1059" spc="218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Bank,</a:t>
            </a:r>
            <a:r>
              <a:rPr sz="1059" spc="19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National</a:t>
            </a:r>
            <a:r>
              <a:rPr sz="1059" spc="165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Association,</a:t>
            </a:r>
            <a:r>
              <a:rPr sz="1059" spc="19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38</a:t>
            </a:r>
            <a:r>
              <a:rPr sz="1059" spc="218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Fountain</a:t>
            </a:r>
            <a:r>
              <a:rPr sz="1059" spc="218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Square</a:t>
            </a:r>
            <a:r>
              <a:rPr sz="1059" spc="218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Plaza,</a:t>
            </a:r>
            <a:r>
              <a:rPr sz="1059" spc="185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Cincinnati,</a:t>
            </a:r>
            <a:r>
              <a:rPr sz="1059" spc="19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OH</a:t>
            </a:r>
            <a:r>
              <a:rPr sz="1059" spc="245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45263,</a:t>
            </a:r>
            <a:r>
              <a:rPr sz="1059" spc="19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NMLS#</a:t>
            </a:r>
            <a:r>
              <a:rPr sz="1059" spc="218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spc="-13" dirty="0">
                <a:solidFill>
                  <a:srgbClr val="717171"/>
                </a:solidFill>
                <a:latin typeface="Arial"/>
                <a:cs typeface="Arial"/>
              </a:rPr>
              <a:t>403245,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Third</a:t>
            </a:r>
            <a:r>
              <a:rPr sz="1059" spc="17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and</a:t>
            </a:r>
            <a:r>
              <a:rPr sz="1059" spc="17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Fifth</a:t>
            </a:r>
            <a:r>
              <a:rPr sz="1059" spc="179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Third</a:t>
            </a:r>
            <a:r>
              <a:rPr sz="1059" spc="17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Bank</a:t>
            </a:r>
            <a:r>
              <a:rPr sz="1059" spc="165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are</a:t>
            </a:r>
            <a:r>
              <a:rPr sz="1059" spc="179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registered</a:t>
            </a:r>
            <a:r>
              <a:rPr sz="1059" spc="17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service</a:t>
            </a:r>
            <a:r>
              <a:rPr sz="1059" spc="17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marks</a:t>
            </a:r>
            <a:r>
              <a:rPr sz="1059" spc="17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of</a:t>
            </a:r>
            <a:r>
              <a:rPr sz="1059" spc="146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Fifth</a:t>
            </a:r>
            <a:r>
              <a:rPr sz="1059" spc="17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Third</a:t>
            </a:r>
            <a:r>
              <a:rPr sz="1059" spc="179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Bancorp.</a:t>
            </a:r>
            <a:r>
              <a:rPr sz="1059" spc="159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529" spc="-13" dirty="0">
                <a:solidFill>
                  <a:srgbClr val="717171"/>
                </a:solidFill>
                <a:latin typeface="Arial"/>
                <a:cs typeface="Arial"/>
              </a:rPr>
              <a:t>CS4534</a:t>
            </a:r>
            <a:endParaRPr sz="529" dirty="0">
              <a:latin typeface="Arial"/>
              <a:cs typeface="Arial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B47B4630-CE03-F09D-4C3C-A93D5913BB79}"/>
              </a:ext>
            </a:extLst>
          </p:cNvPr>
          <p:cNvSpPr txBox="1"/>
          <p:nvPr/>
        </p:nvSpPr>
        <p:spPr>
          <a:xfrm>
            <a:off x="11420210" y="8365415"/>
            <a:ext cx="1809470" cy="179966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16808">
              <a:spcBef>
                <a:spcPts val="132"/>
              </a:spcBef>
            </a:pP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Equal</a:t>
            </a:r>
            <a:r>
              <a:rPr sz="1059" spc="19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Housing</a:t>
            </a:r>
            <a:r>
              <a:rPr sz="1059" spc="258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dirty="0">
                <a:solidFill>
                  <a:srgbClr val="717171"/>
                </a:solidFill>
                <a:latin typeface="Arial"/>
                <a:cs typeface="Arial"/>
              </a:rPr>
              <a:t>Lender.</a:t>
            </a:r>
            <a:r>
              <a:rPr sz="1059" spc="232" dirty="0">
                <a:solidFill>
                  <a:srgbClr val="717171"/>
                </a:solidFill>
                <a:latin typeface="Arial"/>
                <a:cs typeface="Arial"/>
              </a:rPr>
              <a:t> </a:t>
            </a:r>
            <a:r>
              <a:rPr sz="1059" spc="-26" dirty="0">
                <a:solidFill>
                  <a:srgbClr val="717171"/>
                </a:solidFill>
                <a:latin typeface="Arial"/>
                <a:cs typeface="Arial"/>
              </a:rPr>
              <a:t>Fifth</a:t>
            </a:r>
            <a:endParaRPr sz="1059">
              <a:latin typeface="Arial"/>
              <a:cs typeface="Arial"/>
            </a:endParaRPr>
          </a:p>
        </p:txBody>
      </p:sp>
      <p:pic>
        <p:nvPicPr>
          <p:cNvPr id="17" name="object 5">
            <a:extLst>
              <a:ext uri="{FF2B5EF4-FFF2-40B4-BE49-F238E27FC236}">
                <a16:creationId xmlns:a16="http://schemas.microsoft.com/office/drawing/2014/main" id="{2EE1D43A-D75B-EC43-89FF-B2CEDF2408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21862" y="8379534"/>
            <a:ext cx="189602" cy="153296"/>
          </a:xfrm>
          <a:prstGeom prst="rect">
            <a:avLst/>
          </a:prstGeom>
        </p:spPr>
      </p:pic>
      <p:pic>
        <p:nvPicPr>
          <p:cNvPr id="18" name="object 6">
            <a:extLst>
              <a:ext uri="{FF2B5EF4-FFF2-40B4-BE49-F238E27FC236}">
                <a16:creationId xmlns:a16="http://schemas.microsoft.com/office/drawing/2014/main" id="{D8A4A8AB-171A-AF00-C9B3-5A9D7D88BF4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7137" y="2989036"/>
            <a:ext cx="1239482" cy="1410284"/>
          </a:xfrm>
          <a:prstGeom prst="rect">
            <a:avLst/>
          </a:prstGeom>
        </p:spPr>
      </p:pic>
      <p:sp>
        <p:nvSpPr>
          <p:cNvPr id="19" name="object 7">
            <a:extLst>
              <a:ext uri="{FF2B5EF4-FFF2-40B4-BE49-F238E27FC236}">
                <a16:creationId xmlns:a16="http://schemas.microsoft.com/office/drawing/2014/main" id="{7F22A8C1-0D25-F4BA-DC59-3A55BD4CAE9F}"/>
              </a:ext>
            </a:extLst>
          </p:cNvPr>
          <p:cNvSpPr txBox="1"/>
          <p:nvPr/>
        </p:nvSpPr>
        <p:spPr>
          <a:xfrm>
            <a:off x="3932146" y="2989035"/>
            <a:ext cx="5669054" cy="1436855"/>
          </a:xfrm>
          <a:prstGeom prst="rect">
            <a:avLst/>
          </a:prstGeom>
        </p:spPr>
        <p:txBody>
          <a:bodyPr vert="horz" wrap="square" lIns="0" tIns="38659" rIns="0" bIns="0" rtlCol="0">
            <a:spAutoFit/>
          </a:bodyPr>
          <a:lstStyle/>
          <a:p>
            <a:pPr marL="16808">
              <a:spcBef>
                <a:spcPts val="303"/>
              </a:spcBef>
            </a:pPr>
            <a:r>
              <a:rPr b="1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Contact</a:t>
            </a:r>
            <a:r>
              <a:rPr b="1" spc="-40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b="1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Nigel</a:t>
            </a:r>
            <a:r>
              <a:rPr b="1" spc="-26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b="1"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Hopson</a:t>
            </a:r>
            <a:endParaRPr dirty="0">
              <a:latin typeface="PT Sans" panose="020B0503020203020204" pitchFamily="34" charset="0"/>
              <a:cs typeface="Arial"/>
            </a:endParaRPr>
          </a:p>
          <a:p>
            <a:pPr marL="16808">
              <a:spcBef>
                <a:spcPts val="132"/>
              </a:spcBef>
            </a:pP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office:</a:t>
            </a:r>
            <a:r>
              <a:rPr spc="20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313-736-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4513,</a:t>
            </a:r>
            <a:r>
              <a:rPr spc="20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cell:</a:t>
            </a:r>
            <a:r>
              <a:rPr spc="20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313-205-</a:t>
            </a:r>
            <a:r>
              <a:rPr spc="-26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6537</a:t>
            </a:r>
            <a:endParaRPr dirty="0">
              <a:latin typeface="PT Sans" panose="020B0503020203020204" pitchFamily="34" charset="0"/>
              <a:cs typeface="Arial"/>
            </a:endParaRPr>
          </a:p>
          <a:p>
            <a:pPr marL="16808" marR="90766"/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1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Woodward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Ave,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Detroit,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MI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48226 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  <a:hlinkClick r:id="rId5"/>
              </a:rPr>
              <a:t>nigel.hopson@53.com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mortgageadvisors.53.com/nigel.hopson 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NMLS#</a:t>
            </a:r>
            <a:r>
              <a:rPr spc="-5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26897</a:t>
            </a:r>
            <a:endParaRPr dirty="0">
              <a:latin typeface="PT Sans" panose="020B0503020203020204" pitchFamily="34" charset="0"/>
              <a:cs typeface="Arial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9A81D7EF-9418-0086-4EB9-257E32FE8C3E}"/>
              </a:ext>
            </a:extLst>
          </p:cNvPr>
          <p:cNvSpPr txBox="1"/>
          <p:nvPr/>
        </p:nvSpPr>
        <p:spPr>
          <a:xfrm>
            <a:off x="4001481" y="5169450"/>
            <a:ext cx="4913919" cy="1436855"/>
          </a:xfrm>
          <a:prstGeom prst="rect">
            <a:avLst/>
          </a:prstGeom>
        </p:spPr>
        <p:txBody>
          <a:bodyPr vert="horz" wrap="square" lIns="0" tIns="38659" rIns="0" bIns="0" rtlCol="0">
            <a:spAutoFit/>
          </a:bodyPr>
          <a:lstStyle/>
          <a:p>
            <a:pPr marL="16808">
              <a:spcBef>
                <a:spcPts val="303"/>
              </a:spcBef>
            </a:pPr>
            <a:r>
              <a:rPr b="1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Contact</a:t>
            </a:r>
            <a:r>
              <a:rPr b="1" spc="-40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lang="en-US" b="1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Jason Paulateer</a:t>
            </a:r>
            <a:endParaRPr dirty="0">
              <a:latin typeface="PT Sans" panose="020B0503020203020204" pitchFamily="34" charset="0"/>
              <a:cs typeface="Arial"/>
            </a:endParaRPr>
          </a:p>
          <a:p>
            <a:pPr marL="16808">
              <a:spcBef>
                <a:spcPts val="132"/>
              </a:spcBef>
            </a:pP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office:</a:t>
            </a:r>
            <a:r>
              <a:rPr spc="20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313-</a:t>
            </a:r>
            <a:r>
              <a:rPr lang="en-US"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230-9774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,</a:t>
            </a:r>
            <a:r>
              <a:rPr spc="20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cell:</a:t>
            </a:r>
            <a:r>
              <a:rPr spc="20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lang="en-US"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616-366-1557</a:t>
            </a:r>
            <a:endParaRPr dirty="0">
              <a:latin typeface="PT Sans" panose="020B0503020203020204" pitchFamily="34" charset="0"/>
              <a:cs typeface="Arial"/>
            </a:endParaRPr>
          </a:p>
          <a:p>
            <a:pPr marL="16808" marR="90766"/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1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Woodward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Ave,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Detroit,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MI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48226 </a:t>
            </a:r>
            <a:r>
              <a:rPr lang="en-US"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  <a:hlinkClick r:id="rId5"/>
              </a:rPr>
              <a:t>jason.paulateer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  <a:hlinkClick r:id="rId5"/>
              </a:rPr>
              <a:t>@53.com</a:t>
            </a:r>
            <a:r>
              <a:rPr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endParaRPr lang="en-US" spc="-13" dirty="0">
              <a:solidFill>
                <a:srgbClr val="001F5B"/>
              </a:solidFill>
              <a:latin typeface="PT Sans" panose="020B0503020203020204" pitchFamily="34" charset="0"/>
              <a:cs typeface="Arial"/>
            </a:endParaRPr>
          </a:p>
          <a:p>
            <a:pPr marL="16808" marR="90766"/>
            <a:r>
              <a:rPr lang="en-US"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  <a:hlinkClick r:id="rId6"/>
              </a:rPr>
              <a:t>www.53.com</a:t>
            </a:r>
            <a:endParaRPr lang="en-US" spc="-13" dirty="0">
              <a:solidFill>
                <a:srgbClr val="001F5B"/>
              </a:solidFill>
              <a:latin typeface="PT Sans" panose="020B0503020203020204" pitchFamily="34" charset="0"/>
              <a:cs typeface="Arial"/>
            </a:endParaRPr>
          </a:p>
        </p:txBody>
      </p:sp>
      <p:pic>
        <p:nvPicPr>
          <p:cNvPr id="21" name="Picture 20" descr="A person in a suit and tie&#10;&#10;Description automatically generated">
            <a:extLst>
              <a:ext uri="{FF2B5EF4-FFF2-40B4-BE49-F238E27FC236}">
                <a16:creationId xmlns:a16="http://schemas.microsoft.com/office/drawing/2014/main" id="{800C30CD-8668-8A2B-59C7-390C0660EE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9"/>
          <a:stretch/>
        </p:blipFill>
        <p:spPr>
          <a:xfrm>
            <a:off x="2286000" y="5257600"/>
            <a:ext cx="1236867" cy="162707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CDA442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360438" y="1788817"/>
            <a:ext cx="13117562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6999" b="1" dirty="0">
                <a:solidFill>
                  <a:srgbClr val="000000"/>
                </a:solidFill>
                <a:latin typeface="PT Sans" panose="020B0503020203020204" pitchFamily="34" charset="0"/>
              </a:rPr>
              <a:t>Journey to Wealth Webinar Series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0438" y="2780723"/>
            <a:ext cx="12617498" cy="356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T Sans" panose="020B0503020203020204" pitchFamily="34" charset="0"/>
              </a:rPr>
              <a:t>Wednesday,  August 16</a:t>
            </a:r>
            <a:r>
              <a:rPr lang="en-US" sz="2499" b="1" baseline="30000" dirty="0">
                <a:solidFill>
                  <a:srgbClr val="000000"/>
                </a:solidFill>
                <a:latin typeface="PT Sans" panose="020B0503020203020204" pitchFamily="34" charset="0"/>
              </a:rPr>
              <a:t>th</a:t>
            </a:r>
            <a:r>
              <a:rPr lang="en-US" sz="2499" b="1" dirty="0">
                <a:solidFill>
                  <a:srgbClr val="000000"/>
                </a:solidFill>
                <a:latin typeface="PT Sans" panose="020B0503020203020204" pitchFamily="34" charset="0"/>
              </a:rPr>
              <a:t> – </a:t>
            </a: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Using Credit in Your Wealth Building Strategy – Constance Stewart of Prudential</a:t>
            </a:r>
          </a:p>
          <a:p>
            <a:pPr>
              <a:lnSpc>
                <a:spcPts val="3499"/>
              </a:lnSpc>
            </a:pPr>
            <a:endParaRPr lang="en-US" sz="2499" b="1" dirty="0">
              <a:solidFill>
                <a:srgbClr val="000000"/>
              </a:solidFill>
              <a:latin typeface="PT Sans" panose="020B0503020203020204" pitchFamily="34" charset="0"/>
            </a:endParaRP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T Sans" panose="020B0503020203020204" pitchFamily="34" charset="0"/>
              </a:rPr>
              <a:t>Wednesday,  August 23</a:t>
            </a:r>
            <a:r>
              <a:rPr lang="en-US" sz="2499" b="1" baseline="30000" dirty="0">
                <a:solidFill>
                  <a:srgbClr val="000000"/>
                </a:solidFill>
                <a:latin typeface="PT Sans" panose="020B0503020203020204" pitchFamily="34" charset="0"/>
              </a:rPr>
              <a:t>rd</a:t>
            </a:r>
            <a:r>
              <a:rPr lang="en-US" sz="2499" b="1" dirty="0">
                <a:solidFill>
                  <a:srgbClr val="000000"/>
                </a:solidFill>
                <a:latin typeface="PT Sans" panose="020B0503020203020204" pitchFamily="34" charset="0"/>
              </a:rPr>
              <a:t>  – </a:t>
            </a: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Building the Foundation for Financial Freedom – Curtis Baylor of the OPPFFCU</a:t>
            </a:r>
          </a:p>
          <a:p>
            <a:pPr lvl="1">
              <a:lnSpc>
                <a:spcPts val="3499"/>
              </a:lnSpc>
            </a:pPr>
            <a:endParaRPr lang="en-US" sz="2499" b="1" dirty="0">
              <a:solidFill>
                <a:srgbClr val="000000"/>
              </a:solidFill>
              <a:latin typeface="PT Sans" panose="020B0503020203020204" pitchFamily="34" charset="0"/>
            </a:endParaRPr>
          </a:p>
          <a:p>
            <a:pPr marL="800100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2499" b="1" dirty="0">
              <a:solidFill>
                <a:srgbClr val="000000"/>
              </a:solidFill>
              <a:latin typeface="PT Sans" panose="020B0503020203020204" pitchFamily="34" charset="0"/>
            </a:endParaRP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2499" b="1" dirty="0">
              <a:solidFill>
                <a:srgbClr val="000000"/>
              </a:solidFill>
              <a:latin typeface="PT Sans" panose="020B0503020203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8378" y="9464681"/>
            <a:ext cx="5066068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99"/>
              </a:lnSpc>
              <a:spcBef>
                <a:spcPct val="0"/>
              </a:spcBef>
            </a:pPr>
            <a:r>
              <a:rPr lang="en-US" sz="2499" dirty="0">
                <a:solidFill>
                  <a:srgbClr val="6D2077"/>
                </a:solidFill>
                <a:latin typeface="Montserrat"/>
              </a:rPr>
              <a:t>www.oppffcu.com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2F8371-61ED-4ED1-8E6A-AE07999C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 descr="A purple shield with swords and a helmet&#10;&#10;Description automatically generated">
            <a:extLst>
              <a:ext uri="{FF2B5EF4-FFF2-40B4-BE49-F238E27FC236}">
                <a16:creationId xmlns:a16="http://schemas.microsoft.com/office/drawing/2014/main" id="{F1FA9E24-2043-D100-9F85-2D6FF1726C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7499514"/>
            <a:ext cx="106680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11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CDA4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16905215" y="1385687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376337">
            <a:off x="16289363" y="3377588"/>
            <a:ext cx="2075766" cy="0"/>
          </a:xfrm>
          <a:prstGeom prst="line">
            <a:avLst/>
          </a:prstGeom>
          <a:ln w="28575" cap="rnd">
            <a:solidFill>
              <a:srgbClr val="CDA442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7684397" y="-205446"/>
            <a:ext cx="2145217" cy="6805228"/>
          </a:xfrm>
          <a:prstGeom prst="rect">
            <a:avLst/>
          </a:prstGeom>
          <a:solidFill>
            <a:srgbClr val="6D2077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439400" y="2914551"/>
            <a:ext cx="478506" cy="336749"/>
          </a:xfrm>
          <a:custGeom>
            <a:avLst/>
            <a:gdLst/>
            <a:ahLst/>
            <a:cxnLst/>
            <a:rect l="l" t="t" r="r" b="b"/>
            <a:pathLst>
              <a:path w="478506" h="336749">
                <a:moveTo>
                  <a:pt x="0" y="0"/>
                </a:moveTo>
                <a:lnTo>
                  <a:pt x="478506" y="0"/>
                </a:lnTo>
                <a:lnTo>
                  <a:pt x="478506" y="336749"/>
                </a:lnTo>
                <a:lnTo>
                  <a:pt x="0" y="336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439400" y="4535395"/>
            <a:ext cx="549347" cy="549349"/>
          </a:xfrm>
          <a:custGeom>
            <a:avLst/>
            <a:gdLst/>
            <a:ahLst/>
            <a:cxnLst/>
            <a:rect l="l" t="t" r="r" b="b"/>
            <a:pathLst>
              <a:path w="549347" h="549349">
                <a:moveTo>
                  <a:pt x="0" y="0"/>
                </a:moveTo>
                <a:lnTo>
                  <a:pt x="549347" y="0"/>
                </a:lnTo>
                <a:lnTo>
                  <a:pt x="549347" y="549348"/>
                </a:lnTo>
                <a:lnTo>
                  <a:pt x="0" y="549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9400" y="3736976"/>
            <a:ext cx="460420" cy="460420"/>
          </a:xfrm>
          <a:custGeom>
            <a:avLst/>
            <a:gdLst/>
            <a:ahLst/>
            <a:cxnLst/>
            <a:rect l="l" t="t" r="r" b="b"/>
            <a:pathLst>
              <a:path w="460420" h="460420">
                <a:moveTo>
                  <a:pt x="0" y="0"/>
                </a:moveTo>
                <a:lnTo>
                  <a:pt x="460420" y="0"/>
                </a:lnTo>
                <a:lnTo>
                  <a:pt x="460420" y="460419"/>
                </a:lnTo>
                <a:lnTo>
                  <a:pt x="0" y="4604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800" b="-8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676" y="2245399"/>
            <a:ext cx="4458617" cy="5796202"/>
          </a:xfrm>
          <a:custGeom>
            <a:avLst/>
            <a:gdLst/>
            <a:ahLst/>
            <a:cxnLst/>
            <a:rect l="l" t="t" r="r" b="b"/>
            <a:pathLst>
              <a:path w="4458617" h="5796202">
                <a:moveTo>
                  <a:pt x="0" y="0"/>
                </a:moveTo>
                <a:lnTo>
                  <a:pt x="4458617" y="0"/>
                </a:lnTo>
                <a:lnTo>
                  <a:pt x="4458617" y="5796202"/>
                </a:lnTo>
                <a:lnTo>
                  <a:pt x="0" y="57962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43000" y="1069163"/>
            <a:ext cx="6191613" cy="106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Montserrat Ultra-Bold"/>
              </a:rPr>
              <a:t>Contact 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24660" y="2857500"/>
            <a:ext cx="579956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u="sng">
                <a:solidFill>
                  <a:srgbClr val="000000"/>
                </a:solidFill>
                <a:latin typeface="Montserrat"/>
                <a:hlinkClick r:id="rId11" tooltip="mailto:Info@oppffcu.com"/>
              </a:rPr>
              <a:t>Info@oppffcu.com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415617" y="3741760"/>
            <a:ext cx="4991047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u="none" dirty="0">
                <a:solidFill>
                  <a:srgbClr val="000000"/>
                </a:solidFill>
                <a:latin typeface="Montserrat"/>
              </a:rPr>
              <a:t>800-42-OMEGA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384728" y="4584644"/>
            <a:ext cx="5729948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Montserrat"/>
              </a:rPr>
              <a:t>www.oppffcu.com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498CC4-2BC5-4A8F-9453-6245F614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585CEBC-3946-458F-85AE-2F64832A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CDA442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360438" y="1788817"/>
            <a:ext cx="10345786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6999" b="1" dirty="0">
                <a:solidFill>
                  <a:srgbClr val="000000"/>
                </a:solidFill>
                <a:latin typeface="PT Sans" panose="020B0503020203020204" pitchFamily="34" charset="0"/>
              </a:rPr>
              <a:t>Products and Services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60438" y="2780723"/>
            <a:ext cx="12617498" cy="71512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T Sans" panose="020B0503020203020204" pitchFamily="34" charset="0"/>
              </a:rPr>
              <a:t>Accounts</a:t>
            </a:r>
          </a:p>
          <a:p>
            <a:pPr marL="800100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Checking</a:t>
            </a:r>
          </a:p>
          <a:p>
            <a:pPr marL="800100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Savings</a:t>
            </a:r>
          </a:p>
          <a:p>
            <a:pPr marL="800100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Money Market</a:t>
            </a:r>
            <a:br>
              <a:rPr lang="en-US" sz="2499" b="1" dirty="0">
                <a:solidFill>
                  <a:srgbClr val="000000"/>
                </a:solidFill>
                <a:latin typeface="PT Sans" panose="020B0503020203020204" pitchFamily="34" charset="0"/>
              </a:rPr>
            </a:br>
            <a:endParaRPr lang="en-US" sz="2499" b="1" dirty="0">
              <a:solidFill>
                <a:srgbClr val="000000"/>
              </a:solidFill>
              <a:latin typeface="PT Sans" panose="020B0503020203020204" pitchFamily="34" charset="0"/>
            </a:endParaRP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T Sans" panose="020B0503020203020204" pitchFamily="34" charset="0"/>
              </a:rPr>
              <a:t>Loans</a:t>
            </a:r>
          </a:p>
          <a:p>
            <a:pPr marL="800100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Auto</a:t>
            </a:r>
          </a:p>
          <a:p>
            <a:pPr marL="800100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Debt Consolidation</a:t>
            </a:r>
          </a:p>
          <a:p>
            <a:pPr marL="800100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Life Membership</a:t>
            </a:r>
            <a:br>
              <a:rPr lang="en-US" sz="2499" b="1" dirty="0">
                <a:solidFill>
                  <a:srgbClr val="000000"/>
                </a:solidFill>
                <a:latin typeface="PT Sans" panose="020B0503020203020204" pitchFamily="34" charset="0"/>
              </a:rPr>
            </a:br>
            <a:endParaRPr lang="en-US" sz="2499" b="1" dirty="0">
              <a:solidFill>
                <a:srgbClr val="000000"/>
              </a:solidFill>
              <a:latin typeface="PT Sans" panose="020B0503020203020204" pitchFamily="34" charset="0"/>
            </a:endParaRP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b="1" dirty="0">
                <a:solidFill>
                  <a:srgbClr val="000000"/>
                </a:solidFill>
                <a:latin typeface="PT Sans" panose="020B0503020203020204" pitchFamily="34" charset="0"/>
              </a:rPr>
              <a:t>Financial Support </a:t>
            </a: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(in partnership with Balance Pro)</a:t>
            </a:r>
          </a:p>
          <a:p>
            <a:pPr marL="800100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Coaching for debt, budgeting, home buying, and student loans</a:t>
            </a:r>
          </a:p>
          <a:p>
            <a:pPr marL="800100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000000"/>
                </a:solidFill>
                <a:latin typeface="PT Sans" panose="020B0503020203020204" pitchFamily="34" charset="0"/>
              </a:rPr>
              <a:t>Toolkits and Calculators </a:t>
            </a:r>
          </a:p>
          <a:p>
            <a:pPr marL="800100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2499" b="1" dirty="0">
              <a:solidFill>
                <a:srgbClr val="000000"/>
              </a:solidFill>
              <a:latin typeface="PT Sans" panose="020B0503020203020204" pitchFamily="34" charset="0"/>
            </a:endParaRPr>
          </a:p>
          <a:p>
            <a:pPr marL="800100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2499" b="1" dirty="0">
              <a:solidFill>
                <a:srgbClr val="000000"/>
              </a:solidFill>
              <a:latin typeface="PT Sans" panose="020B0503020203020204" pitchFamily="34" charset="0"/>
            </a:endParaRPr>
          </a:p>
          <a:p>
            <a:pPr marL="342900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endParaRPr lang="en-US" sz="2499" b="1" dirty="0">
              <a:solidFill>
                <a:srgbClr val="000000"/>
              </a:solidFill>
              <a:latin typeface="PT Sans" panose="020B0503020203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8378" y="9464681"/>
            <a:ext cx="5066068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99"/>
              </a:lnSpc>
              <a:spcBef>
                <a:spcPct val="0"/>
              </a:spcBef>
            </a:pPr>
            <a:r>
              <a:rPr lang="en-US" sz="2499" dirty="0">
                <a:solidFill>
                  <a:srgbClr val="6D2077"/>
                </a:solidFill>
                <a:latin typeface="Montserrat"/>
              </a:rPr>
              <a:t>www.oppffcu.com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2F8371-61ED-4ED1-8E6A-AE07999C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 descr="A purple shield with swords and a helmet&#10;&#10;Description automatically generated">
            <a:extLst>
              <a:ext uri="{FF2B5EF4-FFF2-40B4-BE49-F238E27FC236}">
                <a16:creationId xmlns:a16="http://schemas.microsoft.com/office/drawing/2014/main" id="{7363FEA2-2F74-4A15-A578-77CF4569D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7499514"/>
            <a:ext cx="106680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CDA4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5640384" y="6884421"/>
            <a:ext cx="16256977" cy="8229600"/>
          </a:xfrm>
          <a:prstGeom prst="rect">
            <a:avLst/>
          </a:prstGeom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9144000" y="6270361"/>
            <a:ext cx="9952845" cy="2397208"/>
          </a:xfrm>
          <a:prstGeom prst="rect">
            <a:avLst/>
          </a:prstGeom>
          <a:solidFill>
            <a:srgbClr val="00B050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5400000">
            <a:off x="16731762" y="1410919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rot="-5400000">
            <a:off x="15939739" y="3593303"/>
            <a:ext cx="2456682" cy="0"/>
          </a:xfrm>
          <a:prstGeom prst="line">
            <a:avLst/>
          </a:prstGeom>
          <a:ln w="28575" cap="rnd">
            <a:solidFill>
              <a:srgbClr val="CDA4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144000" y="1284407"/>
            <a:ext cx="6787591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7000" dirty="0">
                <a:solidFill>
                  <a:schemeClr val="tx2"/>
                </a:solidFill>
                <a:latin typeface="Montserrat Ultra-Bold"/>
              </a:rPr>
              <a:t>About Fifth Third Bank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3314700"/>
            <a:ext cx="7904281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tx2"/>
                </a:solidFill>
                <a:latin typeface="Gotham-Bold"/>
              </a:rPr>
              <a:t>For 165 years, we have been listening to our customers and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tx2"/>
                </a:solidFill>
                <a:latin typeface="Gotham-Bold"/>
              </a:rPr>
              <a:t>inspiring them with smart financial solutions aimed at making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tx2"/>
                </a:solidFill>
                <a:latin typeface="Gotham-Bold"/>
              </a:rPr>
              <a:t>their lives and business a Fifth Third Better®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Gotham-Book"/>
              </a:rPr>
              <a:t>. Our operating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  <a:latin typeface="Gotham-Book"/>
              </a:rPr>
              <a:t>priorities—stability, profitability and growth, in that order—are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  <a:latin typeface="Gotham-Book"/>
              </a:rPr>
              <a:t>the lens through which we make strategic decisions and are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  <a:latin typeface="Gotham-Book"/>
              </a:rPr>
              <a:t>reflected in the discipline with which we run our business. Our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  <a:latin typeface="Gotham-Book"/>
              </a:rPr>
              <a:t>ambition is to not only be the nation’s best performing regional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tx2"/>
                </a:solidFill>
                <a:latin typeface="Gotham-Book"/>
              </a:rPr>
              <a:t>bank, but </a:t>
            </a:r>
            <a:r>
              <a:rPr lang="en-US" sz="2400" b="1" i="0" u="none" strike="noStrike" baseline="0" dirty="0">
                <a:solidFill>
                  <a:schemeClr val="tx2"/>
                </a:solidFill>
                <a:latin typeface="Gotham-Bold"/>
              </a:rPr>
              <a:t>to be the one bank people most value and trust</a:t>
            </a:r>
            <a:r>
              <a:rPr lang="en-US" sz="2400" b="0" i="0" u="none" strike="noStrike" baseline="0" dirty="0">
                <a:solidFill>
                  <a:schemeClr val="tx2"/>
                </a:solidFill>
                <a:latin typeface="Gotham-Book"/>
              </a:rPr>
              <a:t>.</a:t>
            </a:r>
            <a:endParaRPr lang="en-US" sz="3200" dirty="0">
              <a:solidFill>
                <a:schemeClr val="tx2"/>
              </a:solidFill>
              <a:latin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803428" y="6667500"/>
            <a:ext cx="8255972" cy="1313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Montserrat"/>
              </a:rPr>
              <a:t>As a standalone country, the GDP of Fifth Third’s retail footprint states would represent the world’s 3rd largest economy.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93232" y="9378463"/>
            <a:ext cx="5066068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499"/>
              </a:lnSpc>
              <a:spcBef>
                <a:spcPct val="0"/>
              </a:spcBef>
            </a:pPr>
            <a:r>
              <a:rPr lang="en-US" sz="2499" dirty="0">
                <a:solidFill>
                  <a:schemeClr val="tx2"/>
                </a:solidFill>
                <a:latin typeface="Montserrat"/>
              </a:rPr>
              <a:t>www.53.com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2CCA3F-7995-4123-B886-BA55F6DD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27CCCCD-796D-44BE-999F-95755089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6" name="Picture 15" descr="A blue and green logo&#10;&#10;Description automatically generated">
            <a:extLst>
              <a:ext uri="{FF2B5EF4-FFF2-40B4-BE49-F238E27FC236}">
                <a16:creationId xmlns:a16="http://schemas.microsoft.com/office/drawing/2014/main" id="{8EA76DA5-6603-6FC2-C174-E5B2B90B8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2" y="1308614"/>
            <a:ext cx="8550196" cy="348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4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CDA4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00000">
            <a:off x="215412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-5376337">
            <a:off x="-400441" y="3241875"/>
            <a:ext cx="2075766" cy="0"/>
          </a:xfrm>
          <a:prstGeom prst="line">
            <a:avLst/>
          </a:prstGeom>
          <a:ln w="28575" cap="rnd">
            <a:solidFill>
              <a:srgbClr val="CDA442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550938" y="1162050"/>
            <a:ext cx="8416974" cy="903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  <a:spcBef>
                <a:spcPct val="0"/>
              </a:spcBef>
            </a:pPr>
            <a:r>
              <a:rPr lang="en-US" sz="6999" b="1" dirty="0">
                <a:solidFill>
                  <a:srgbClr val="000000"/>
                </a:solidFill>
                <a:latin typeface="PT Sans" panose="020B0503020203020204" pitchFamily="34" charset="0"/>
              </a:rPr>
              <a:t>About Your Speakers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2950" y="9458325"/>
            <a:ext cx="5066068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99"/>
              </a:lnSpc>
              <a:spcBef>
                <a:spcPct val="0"/>
              </a:spcBef>
            </a:pPr>
            <a:r>
              <a:rPr lang="en-US" sz="2499">
                <a:solidFill>
                  <a:srgbClr val="6D2077"/>
                </a:solidFill>
                <a:latin typeface="Montserrat"/>
              </a:rPr>
              <a:t>www.oppffcu.com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8F21623-671A-49AD-AA79-70FEE8E5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0" y="9779000"/>
            <a:ext cx="3657600" cy="397318"/>
          </a:xfrm>
        </p:spPr>
        <p:txBody>
          <a:bodyPr/>
          <a:lstStyle/>
          <a:p>
            <a:r>
              <a:rPr lang="en-US" dirty="0"/>
              <a:t>© 2021 Fifth Third Bank, National Association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C917565-0DC3-4CCB-A146-08380EA2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D2CAA8-730A-6E80-33D0-B5C38E5A47CF}"/>
              </a:ext>
            </a:extLst>
          </p:cNvPr>
          <p:cNvSpPr txBox="1"/>
          <p:nvPr/>
        </p:nvSpPr>
        <p:spPr>
          <a:xfrm>
            <a:off x="1383645" y="5738261"/>
            <a:ext cx="109703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i="0" dirty="0">
                <a:solidFill>
                  <a:srgbClr val="050505"/>
                </a:solidFill>
                <a:effectLst/>
                <a:latin typeface="PT Sans" panose="020B0503020203020204" pitchFamily="34" charset="0"/>
              </a:rPr>
              <a:t>Jason </a:t>
            </a:r>
            <a:r>
              <a:rPr lang="en-US" sz="2200" b="1" i="0" dirty="0" err="1">
                <a:solidFill>
                  <a:srgbClr val="050505"/>
                </a:solidFill>
                <a:effectLst/>
                <a:latin typeface="PT Sans" panose="020B0503020203020204" pitchFamily="34" charset="0"/>
              </a:rPr>
              <a:t>Paulateer</a:t>
            </a:r>
            <a:br>
              <a:rPr lang="en-US" sz="2200" b="1" i="0" dirty="0">
                <a:solidFill>
                  <a:srgbClr val="050505"/>
                </a:solidFill>
                <a:effectLst/>
                <a:latin typeface="PT Sans" panose="020B0503020203020204" pitchFamily="34" charset="0"/>
              </a:rPr>
            </a:br>
            <a:endParaRPr lang="en-US" sz="2200" b="1" i="0" dirty="0">
              <a:solidFill>
                <a:srgbClr val="050505"/>
              </a:solidFill>
              <a:effectLst/>
              <a:latin typeface="PT Sans" panose="020B05030202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0505"/>
                </a:solidFill>
                <a:latin typeface="PT Sans" panose="020B0503020203020204" pitchFamily="34" charset="0"/>
              </a:rPr>
              <a:t>Senior Vice President and Group Head of </a:t>
            </a:r>
            <a:r>
              <a:rPr lang="en-US" sz="2200" b="0" i="0" dirty="0">
                <a:solidFill>
                  <a:srgbClr val="050505"/>
                </a:solidFill>
                <a:effectLst/>
                <a:latin typeface="PT Sans" panose="020B0503020203020204" pitchFamily="34" charset="0"/>
              </a:rPr>
              <a:t>Community Business Lending for Fifth Third Bank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0505"/>
                </a:solidFill>
                <a:latin typeface="PT Sans" panose="020B0503020203020204" pitchFamily="34" charset="0"/>
              </a:rPr>
              <a:t>25+ years of banking and community experience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50505"/>
                </a:solidFill>
                <a:effectLst/>
                <a:latin typeface="PT Sans" panose="020B0503020203020204" pitchFamily="34" charset="0"/>
              </a:rPr>
              <a:t> Instrumental in helping the bank to establish the Neighborhood Investment Program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0505"/>
                </a:solidFill>
                <a:latin typeface="PT Sans" panose="020B0503020203020204" pitchFamily="34" charset="0"/>
              </a:rPr>
              <a:t>B</a:t>
            </a:r>
            <a:r>
              <a:rPr lang="en-US" sz="2200" b="0" i="0" dirty="0">
                <a:solidFill>
                  <a:srgbClr val="050505"/>
                </a:solidFill>
                <a:effectLst/>
                <a:latin typeface="PT Sans" panose="020B0503020203020204" pitchFamily="34" charset="0"/>
              </a:rPr>
              <a:t>achelor’s degree in Business Management and master’s degree in Finance from Grand Valley State University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0505"/>
                </a:solidFill>
                <a:latin typeface="PT Sans" panose="020B0503020203020204" pitchFamily="34" charset="0"/>
              </a:rPr>
              <a:t>Member of Omega Psi Phi since 1994</a:t>
            </a:r>
            <a:endParaRPr lang="en-US" sz="2200" b="0" i="0" dirty="0">
              <a:solidFill>
                <a:srgbClr val="050505"/>
              </a:solidFill>
              <a:effectLst/>
              <a:latin typeface="PT Sans" panose="020B05030202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D13EBE-1172-50AA-3B79-36E79E0945A5}"/>
              </a:ext>
            </a:extLst>
          </p:cNvPr>
          <p:cNvSpPr txBox="1"/>
          <p:nvPr/>
        </p:nvSpPr>
        <p:spPr>
          <a:xfrm>
            <a:off x="1383645" y="2421692"/>
            <a:ext cx="1046468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1" i="0" dirty="0">
                <a:solidFill>
                  <a:srgbClr val="050505"/>
                </a:solidFill>
                <a:effectLst/>
                <a:latin typeface="PT Sans" panose="020B0503020203020204" pitchFamily="34" charset="0"/>
              </a:rPr>
              <a:t>Nigel Hopson</a:t>
            </a:r>
            <a:br>
              <a:rPr lang="en-US" sz="2200" b="1" i="0" dirty="0">
                <a:solidFill>
                  <a:srgbClr val="050505"/>
                </a:solidFill>
                <a:effectLst/>
                <a:latin typeface="PT Sans" panose="020B0503020203020204" pitchFamily="34" charset="0"/>
              </a:rPr>
            </a:br>
            <a:endParaRPr lang="en-US" sz="2200" b="1" i="0" dirty="0">
              <a:solidFill>
                <a:srgbClr val="050505"/>
              </a:solidFill>
              <a:effectLst/>
              <a:latin typeface="PT Sans" panose="020B05030202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50505"/>
                </a:solidFill>
                <a:effectLst/>
                <a:latin typeface="PT Sans" panose="020B0503020203020204" pitchFamily="34" charset="0"/>
              </a:rPr>
              <a:t>Award winning Senior Mortgage Banker with Fifth Third Bank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0505"/>
                </a:solidFill>
                <a:latin typeface="PT Sans" panose="020B0503020203020204" pitchFamily="34" charset="0"/>
              </a:rPr>
              <a:t>20+ years of lending experience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50505"/>
                </a:solidFill>
                <a:effectLst/>
                <a:latin typeface="PT Sans" panose="020B0503020203020204" pitchFamily="34" charset="0"/>
              </a:rPr>
              <a:t>Specializes in residential purchase and community lending to help the underserved community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50505"/>
                </a:solidFill>
                <a:latin typeface="PT Sans" panose="020B0503020203020204" pitchFamily="34" charset="0"/>
              </a:rPr>
              <a:t>BS in Finance from Eastern Michigan University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050505"/>
                </a:solidFill>
                <a:effectLst/>
                <a:latin typeface="PT Sans" panose="020B0503020203020204" pitchFamily="34" charset="0"/>
              </a:rPr>
              <a:t>Member of Omega Psi Phi since 2003</a:t>
            </a:r>
          </a:p>
        </p:txBody>
      </p:sp>
      <p:pic>
        <p:nvPicPr>
          <p:cNvPr id="18" name="Picture 17" descr="A person in a suit and tie&#10;&#10;Description automatically generated">
            <a:extLst>
              <a:ext uri="{FF2B5EF4-FFF2-40B4-BE49-F238E27FC236}">
                <a16:creationId xmlns:a16="http://schemas.microsoft.com/office/drawing/2014/main" id="{5FFA3710-A4D7-C3D2-7132-49C80F0EE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276" y="6356349"/>
            <a:ext cx="2176124" cy="2578347"/>
          </a:xfrm>
          <a:prstGeom prst="rect">
            <a:avLst/>
          </a:prstGeom>
        </p:spPr>
      </p:pic>
      <p:pic>
        <p:nvPicPr>
          <p:cNvPr id="20" name="Picture 19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E915AD9E-A2E7-113C-4E9F-D72C36D32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986" y="2890731"/>
            <a:ext cx="2161836" cy="28475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-87057"/>
            <a:ext cx="19659626" cy="6857990"/>
          </a:xfrm>
          <a:prstGeom prst="rect">
            <a:avLst/>
          </a:prstGeom>
          <a:solidFill>
            <a:srgbClr val="6D2077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1679192" y="41858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3238513" y="41858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7458852" y="4185866"/>
            <a:ext cx="3569582" cy="4231220"/>
          </a:xfrm>
          <a:prstGeom prst="rect">
            <a:avLst/>
          </a:prstGeom>
          <a:solidFill>
            <a:srgbClr val="000000">
              <a:alpha val="33725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1507742" y="4023941"/>
            <a:ext cx="3569582" cy="422027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3067063" y="4023941"/>
            <a:ext cx="3569582" cy="422027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AutoShape 8"/>
          <p:cNvSpPr/>
          <p:nvPr/>
        </p:nvSpPr>
        <p:spPr>
          <a:xfrm>
            <a:off x="7287402" y="4023941"/>
            <a:ext cx="3569582" cy="422027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/>
          <p:nvPr/>
        </p:nvSpPr>
        <p:spPr>
          <a:xfrm>
            <a:off x="5126492" y="1162050"/>
            <a:ext cx="8035017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6999" b="1" dirty="0">
                <a:solidFill>
                  <a:srgbClr val="FFFFFF"/>
                </a:solidFill>
                <a:latin typeface="PT Sans" panose="020B0503020203020204" pitchFamily="34" charset="0"/>
              </a:rPr>
              <a:t>Agenda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03488" y="2496766"/>
            <a:ext cx="1528102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Montserrat"/>
              </a:rPr>
              <a:t>Today we will discuss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04457" y="5934054"/>
            <a:ext cx="3094794" cy="183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Montserrat"/>
              </a:rPr>
              <a:t>Is homeownership right for you?	</a:t>
            </a:r>
          </a:p>
          <a:p>
            <a:pPr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Montserrat"/>
              </a:rPr>
              <a:t>Renting vs. Owning: A comparison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24796" y="5934054"/>
            <a:ext cx="3094794" cy="1461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Montserrat"/>
              </a:rPr>
              <a:t>We will walk you through the Do’s and Don’ts of purchasing a home.	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45136" y="5934054"/>
            <a:ext cx="3094794" cy="71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000000"/>
                </a:solidFill>
                <a:latin typeface="Montserrat"/>
              </a:rPr>
              <a:t>What are the next steps on this journey?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124199" y="4348162"/>
            <a:ext cx="3275051" cy="7195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800" dirty="0">
                <a:solidFill>
                  <a:srgbClr val="000000"/>
                </a:solidFill>
                <a:latin typeface="Montserrat Bold"/>
              </a:rPr>
              <a:t>DECISION</a:t>
            </a:r>
          </a:p>
        </p:txBody>
      </p:sp>
      <p:sp>
        <p:nvSpPr>
          <p:cNvPr id="15" name="AutoShape 15"/>
          <p:cNvSpPr/>
          <p:nvPr/>
        </p:nvSpPr>
        <p:spPr>
          <a:xfrm>
            <a:off x="3304457" y="5490801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7524796" y="5490801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1745136" y="5490801"/>
            <a:ext cx="3094794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377677" y="923192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>
            <a:off x="1028700" y="923192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rot="23662">
            <a:off x="13861144" y="1014412"/>
            <a:ext cx="2075766" cy="0"/>
          </a:xfrm>
          <a:prstGeom prst="line">
            <a:avLst/>
          </a:prstGeom>
          <a:ln w="28575" cap="rnd">
            <a:solidFill>
              <a:srgbClr val="CDA442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 rot="-10776337">
            <a:off x="2313529" y="1014413"/>
            <a:ext cx="2075766" cy="0"/>
          </a:xfrm>
          <a:prstGeom prst="line">
            <a:avLst/>
          </a:prstGeom>
          <a:ln w="28575" cap="rnd">
            <a:solidFill>
              <a:srgbClr val="CDA442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CDA44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7610521" y="4368165"/>
            <a:ext cx="3094794" cy="700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Montserrat Bold"/>
              </a:rPr>
              <a:t>THE DO’S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745136" y="4348162"/>
            <a:ext cx="3094794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0000"/>
                </a:solidFill>
                <a:latin typeface="Montserrat Bold"/>
              </a:rPr>
              <a:t>NEXT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8378" y="9464681"/>
            <a:ext cx="5066068" cy="3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99"/>
              </a:lnSpc>
              <a:spcBef>
                <a:spcPct val="0"/>
              </a:spcBef>
            </a:pPr>
            <a:r>
              <a:rPr lang="en-US" sz="2499">
                <a:solidFill>
                  <a:srgbClr val="6D2077"/>
                </a:solidFill>
                <a:latin typeface="Montserrat"/>
              </a:rPr>
              <a:t>www.oppffcu.com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C5E934F4-359D-4D1F-AA55-02736872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77324" y="9765969"/>
            <a:ext cx="2895600" cy="365125"/>
          </a:xfrm>
        </p:spPr>
        <p:txBody>
          <a:bodyPr/>
          <a:lstStyle/>
          <a:p>
            <a:r>
              <a:rPr lang="en-US" sz="1100" dirty="0"/>
              <a:t>© 2021 Fifth Third Bank, National Association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EAE5B21-D6A8-45EF-B6E2-AC562387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51664" y="2018241"/>
            <a:ext cx="6120093" cy="7084919"/>
            <a:chOff x="5261657" y="1524893"/>
            <a:chExt cx="4624070" cy="5353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1769" y="1535010"/>
              <a:ext cx="4608830" cy="53293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66713" y="1529949"/>
              <a:ext cx="4613910" cy="5342890"/>
            </a:xfrm>
            <a:custGeom>
              <a:avLst/>
              <a:gdLst/>
              <a:ahLst/>
              <a:cxnLst/>
              <a:rect l="l" t="t" r="r" b="b"/>
              <a:pathLst>
                <a:path w="4613909" h="5342890">
                  <a:moveTo>
                    <a:pt x="0" y="0"/>
                  </a:moveTo>
                  <a:lnTo>
                    <a:pt x="4613886" y="0"/>
                  </a:lnTo>
                </a:path>
                <a:path w="4613909" h="5342890">
                  <a:moveTo>
                    <a:pt x="4613886" y="5342483"/>
                  </a:moveTo>
                  <a:lnTo>
                    <a:pt x="0" y="5342483"/>
                  </a:lnTo>
                  <a:lnTo>
                    <a:pt x="0" y="0"/>
                  </a:lnTo>
                </a:path>
              </a:pathLst>
            </a:custGeom>
            <a:ln w="10112">
              <a:solidFill>
                <a:srgbClr val="E2E2E2"/>
              </a:solidFill>
            </a:ln>
          </p:spPr>
          <p:txBody>
            <a:bodyPr wrap="square" lIns="0" tIns="0" rIns="0" bIns="0" rtlCol="0"/>
            <a:lstStyle/>
            <a:p>
              <a:endParaRPr sz="2382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71998" y="539103"/>
            <a:ext cx="13527741" cy="1094191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lang="en-US" sz="7000" b="1" dirty="0">
                <a:latin typeface="PT Sans" panose="020B0503020203020204" pitchFamily="34" charset="0"/>
              </a:rPr>
              <a:t>Topics</a:t>
            </a:r>
            <a:r>
              <a:rPr lang="en-US" sz="7000" b="1" spc="79" dirty="0">
                <a:latin typeface="PT Sans" panose="020B0503020203020204" pitchFamily="34" charset="0"/>
              </a:rPr>
              <a:t> </a:t>
            </a:r>
            <a:r>
              <a:rPr lang="en-US" sz="7000" b="1" dirty="0">
                <a:latin typeface="PT Sans" panose="020B0503020203020204" pitchFamily="34" charset="0"/>
              </a:rPr>
              <a:t>Covered</a:t>
            </a:r>
            <a:r>
              <a:rPr lang="en-US" sz="7000" b="1" spc="86" dirty="0">
                <a:latin typeface="PT Sans" panose="020B0503020203020204" pitchFamily="34" charset="0"/>
              </a:rPr>
              <a:t> </a:t>
            </a:r>
            <a:r>
              <a:rPr lang="en-US" sz="7000" b="1" dirty="0">
                <a:latin typeface="PT Sans" panose="020B0503020203020204" pitchFamily="34" charset="0"/>
              </a:rPr>
              <a:t>in</a:t>
            </a:r>
            <a:r>
              <a:rPr lang="en-US" sz="7000" b="1" spc="79" dirty="0">
                <a:latin typeface="PT Sans" panose="020B0503020203020204" pitchFamily="34" charset="0"/>
              </a:rPr>
              <a:t> </a:t>
            </a:r>
            <a:r>
              <a:rPr lang="en-US" sz="7000" b="1" dirty="0">
                <a:latin typeface="PT Sans" panose="020B0503020203020204" pitchFamily="34" charset="0"/>
              </a:rPr>
              <a:t>this</a:t>
            </a:r>
            <a:r>
              <a:rPr lang="en-US" sz="7000" b="1" spc="99" dirty="0">
                <a:latin typeface="PT Sans" panose="020B0503020203020204" pitchFamily="34" charset="0"/>
              </a:rPr>
              <a:t> </a:t>
            </a:r>
            <a:r>
              <a:rPr lang="en-US" sz="7000" b="1" spc="-13" dirty="0">
                <a:latin typeface="PT Sans" panose="020B0503020203020204" pitchFamily="34" charset="0"/>
              </a:rPr>
              <a:t>Presentation</a:t>
            </a:r>
            <a:endParaRPr sz="7000" b="1" spc="-13" dirty="0">
              <a:latin typeface="PT Sans" panose="020B0503020203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285936" y="7169749"/>
            <a:ext cx="224154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5"/>
                </a:spcBef>
              </a:pPr>
              <a:t>7</a:t>
            </a:fld>
            <a:endParaRPr spc="-33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7404655" y="7212689"/>
            <a:ext cx="1662429" cy="111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/>
              <a:t>©</a:t>
            </a:r>
            <a:r>
              <a:rPr lang="en-US" spc="80"/>
              <a:t> </a:t>
            </a:r>
            <a:r>
              <a:rPr lang="en-US"/>
              <a:t>2021</a:t>
            </a:r>
            <a:r>
              <a:rPr lang="en-US" spc="85"/>
              <a:t> </a:t>
            </a:r>
            <a:r>
              <a:rPr lang="en-US"/>
              <a:t>Fifth</a:t>
            </a:r>
            <a:r>
              <a:rPr lang="en-US" spc="85"/>
              <a:t> </a:t>
            </a:r>
            <a:r>
              <a:rPr lang="en-US"/>
              <a:t>Third</a:t>
            </a:r>
            <a:r>
              <a:rPr lang="en-US" spc="85"/>
              <a:t> </a:t>
            </a:r>
            <a:r>
              <a:rPr lang="en-US"/>
              <a:t>Bank,</a:t>
            </a:r>
            <a:r>
              <a:rPr lang="en-US" spc="65"/>
              <a:t> </a:t>
            </a:r>
            <a:r>
              <a:rPr lang="en-US"/>
              <a:t>National</a:t>
            </a:r>
            <a:r>
              <a:rPr lang="en-US" spc="75"/>
              <a:t> </a:t>
            </a:r>
            <a:r>
              <a:rPr lang="en-US" spc="-10"/>
              <a:t>Association</a:t>
            </a:r>
            <a:endParaRPr spc="-13" dirty="0"/>
          </a:p>
        </p:txBody>
      </p:sp>
      <p:sp>
        <p:nvSpPr>
          <p:cNvPr id="6" name="object 6"/>
          <p:cNvSpPr txBox="1"/>
          <p:nvPr/>
        </p:nvSpPr>
        <p:spPr>
          <a:xfrm>
            <a:off x="2057400" y="2400300"/>
            <a:ext cx="5233427" cy="3526739"/>
          </a:xfrm>
          <a:prstGeom prst="rect">
            <a:avLst/>
          </a:prstGeom>
        </p:spPr>
        <p:txBody>
          <a:bodyPr vert="horz" wrap="square" lIns="0" tIns="153801" rIns="0" bIns="0" rtlCol="0">
            <a:spAutoFit/>
          </a:bodyPr>
          <a:lstStyle/>
          <a:p>
            <a:pPr marL="256329" indent="-239520">
              <a:spcBef>
                <a:spcPts val="1211"/>
              </a:spcBef>
              <a:buChar char="•"/>
              <a:tabLst>
                <a:tab pos="256329" algn="l"/>
              </a:tabLst>
            </a:pP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Is</a:t>
            </a:r>
            <a:r>
              <a:rPr sz="2515" spc="7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owning</a:t>
            </a:r>
            <a:r>
              <a:rPr sz="2515" spc="7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right</a:t>
            </a:r>
            <a:r>
              <a:rPr sz="2515" spc="7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for</a:t>
            </a:r>
            <a:r>
              <a:rPr sz="2515" spc="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spc="-26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you?</a:t>
            </a:r>
            <a:endParaRPr sz="2515" dirty="0">
              <a:latin typeface="PT Sans" panose="020B0503020203020204" pitchFamily="34" charset="0"/>
              <a:cs typeface="Arial"/>
            </a:endParaRPr>
          </a:p>
          <a:p>
            <a:pPr marL="256329" indent="-239520">
              <a:spcBef>
                <a:spcPts val="1079"/>
              </a:spcBef>
              <a:buChar char="•"/>
              <a:tabLst>
                <a:tab pos="256329" algn="l"/>
              </a:tabLst>
            </a:pP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Owning</a:t>
            </a:r>
            <a:r>
              <a:rPr sz="2515" spc="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vs.</a:t>
            </a:r>
            <a:r>
              <a:rPr sz="2515" spc="20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Renting:</a:t>
            </a:r>
            <a:r>
              <a:rPr sz="2515" spc="-126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A</a:t>
            </a:r>
            <a:r>
              <a:rPr sz="2515" spc="-112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Comparison</a:t>
            </a:r>
            <a:endParaRPr sz="2515" dirty="0">
              <a:latin typeface="PT Sans" panose="020B0503020203020204" pitchFamily="34" charset="0"/>
              <a:cs typeface="Arial"/>
            </a:endParaRPr>
          </a:p>
          <a:p>
            <a:pPr marL="255488" marR="603423" indent="-239520">
              <a:lnSpc>
                <a:spcPts val="2925"/>
              </a:lnSpc>
              <a:spcBef>
                <a:spcPts val="1249"/>
              </a:spcBef>
              <a:buChar char="•"/>
              <a:tabLst>
                <a:tab pos="257169" algn="l"/>
              </a:tabLst>
            </a:pP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Do’s and Don’ts of</a:t>
            </a:r>
            <a:r>
              <a:rPr sz="2515" spc="-7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buying</a:t>
            </a:r>
            <a:r>
              <a:rPr sz="2515" spc="7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spc="-26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your 	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first</a:t>
            </a:r>
            <a:r>
              <a:rPr sz="2515" spc="7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spc="-26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home</a:t>
            </a:r>
            <a:endParaRPr sz="2515" dirty="0">
              <a:latin typeface="PT Sans" panose="020B0503020203020204" pitchFamily="34" charset="0"/>
              <a:cs typeface="Arial"/>
            </a:endParaRPr>
          </a:p>
          <a:p>
            <a:pPr marL="256329" indent="-239520">
              <a:spcBef>
                <a:spcPts val="993"/>
              </a:spcBef>
              <a:buChar char="•"/>
              <a:tabLst>
                <a:tab pos="256329" algn="l"/>
              </a:tabLst>
            </a:pP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What</a:t>
            </a:r>
            <a:r>
              <a:rPr sz="2515" spc="7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to</a:t>
            </a:r>
            <a:r>
              <a:rPr sz="2515" spc="7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expect</a:t>
            </a:r>
            <a:r>
              <a:rPr sz="2515" spc="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from</a:t>
            </a:r>
            <a:r>
              <a:rPr sz="2515" spc="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your</a:t>
            </a:r>
            <a:r>
              <a:rPr sz="2515" spc="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lender</a:t>
            </a:r>
            <a:endParaRPr sz="2515" dirty="0">
              <a:latin typeface="PT Sans" panose="020B0503020203020204" pitchFamily="34" charset="0"/>
              <a:cs typeface="Arial"/>
            </a:endParaRPr>
          </a:p>
          <a:p>
            <a:pPr marL="256329" indent="-239520">
              <a:spcBef>
                <a:spcPts val="953"/>
              </a:spcBef>
              <a:buChar char="•"/>
              <a:tabLst>
                <a:tab pos="256329" algn="l"/>
              </a:tabLst>
            </a:pP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Steps</a:t>
            </a:r>
            <a:r>
              <a:rPr sz="2515" spc="7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to</a:t>
            </a:r>
            <a:r>
              <a:rPr sz="2515" spc="7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get</a:t>
            </a:r>
            <a:r>
              <a:rPr sz="2515" spc="7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started</a:t>
            </a:r>
            <a:r>
              <a:rPr sz="2515" spc="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 </a:t>
            </a:r>
            <a:r>
              <a:rPr sz="2515" spc="-13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today</a:t>
            </a:r>
            <a:endParaRPr sz="2515" dirty="0">
              <a:latin typeface="PT Sans" panose="020B0503020203020204" pitchFamily="34" charset="0"/>
              <a:cs typeface="Arial"/>
            </a:endParaRPr>
          </a:p>
          <a:p>
            <a:pPr marL="256329" indent="-239520">
              <a:spcBef>
                <a:spcPts val="1079"/>
              </a:spcBef>
              <a:buChar char="•"/>
              <a:tabLst>
                <a:tab pos="256329" algn="l"/>
              </a:tabLst>
            </a:pPr>
            <a:r>
              <a:rPr sz="2515" spc="-26" dirty="0">
                <a:solidFill>
                  <a:srgbClr val="001F5B"/>
                </a:solidFill>
                <a:latin typeface="PT Sans" panose="020B0503020203020204" pitchFamily="34" charset="0"/>
                <a:cs typeface="Arial"/>
              </a:rPr>
              <a:t>FAQs</a:t>
            </a:r>
            <a:endParaRPr sz="2515" dirty="0">
              <a:latin typeface="PT Sans" panose="020B0503020203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823" y="649738"/>
            <a:ext cx="10892118" cy="940303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6000" dirty="0"/>
              <a:t>Is</a:t>
            </a:r>
            <a:r>
              <a:rPr sz="6000" spc="119" dirty="0"/>
              <a:t> </a:t>
            </a:r>
            <a:r>
              <a:rPr sz="6000" dirty="0"/>
              <a:t>Owning</a:t>
            </a:r>
            <a:r>
              <a:rPr sz="6000" spc="119" dirty="0"/>
              <a:t> </a:t>
            </a:r>
            <a:r>
              <a:rPr sz="6000" dirty="0"/>
              <a:t>Right</a:t>
            </a:r>
            <a:r>
              <a:rPr sz="6000" spc="106" dirty="0"/>
              <a:t> </a:t>
            </a:r>
            <a:r>
              <a:rPr sz="6000" dirty="0"/>
              <a:t>For</a:t>
            </a:r>
            <a:r>
              <a:rPr sz="6000" spc="119" dirty="0"/>
              <a:t> </a:t>
            </a:r>
            <a:r>
              <a:rPr sz="6000" spc="-26" dirty="0"/>
              <a:t>you?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285936" y="7169749"/>
            <a:ext cx="22415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000" b="1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lang="en-US" sz="1200" spc="-25" smtClean="0"/>
              <a:pPr marL="38100">
                <a:spcBef>
                  <a:spcPts val="5"/>
                </a:spcBef>
              </a:pPr>
              <a:t>8</a:t>
            </a:fld>
            <a:endParaRPr sz="1200" spc="-33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7404655" y="7212689"/>
            <a:ext cx="166242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600" b="0" i="0">
                <a:solidFill>
                  <a:srgbClr val="1D4094"/>
                </a:solidFill>
                <a:latin typeface="Arial"/>
                <a:cs typeface="Arial"/>
              </a:defRPr>
            </a:lvl1pPr>
          </a:lstStyle>
          <a:p>
            <a:pPr marL="16808">
              <a:spcBef>
                <a:spcPts val="53"/>
              </a:spcBef>
            </a:pPr>
            <a:r>
              <a:rPr lang="en-US" sz="900"/>
              <a:t>©</a:t>
            </a:r>
            <a:r>
              <a:rPr lang="en-US" sz="900" spc="80"/>
              <a:t> </a:t>
            </a:r>
            <a:r>
              <a:rPr lang="en-US" sz="900"/>
              <a:t>2021</a:t>
            </a:r>
            <a:r>
              <a:rPr lang="en-US" sz="900" spc="85"/>
              <a:t> </a:t>
            </a:r>
            <a:r>
              <a:rPr lang="en-US" sz="900"/>
              <a:t>Fifth</a:t>
            </a:r>
            <a:r>
              <a:rPr lang="en-US" sz="900" spc="85"/>
              <a:t> </a:t>
            </a:r>
            <a:r>
              <a:rPr lang="en-US" sz="900"/>
              <a:t>Third</a:t>
            </a:r>
            <a:r>
              <a:rPr lang="en-US" sz="900" spc="85"/>
              <a:t> </a:t>
            </a:r>
            <a:r>
              <a:rPr lang="en-US" sz="900"/>
              <a:t>Bank,</a:t>
            </a:r>
            <a:r>
              <a:rPr lang="en-US" sz="900" spc="65"/>
              <a:t> </a:t>
            </a:r>
            <a:r>
              <a:rPr lang="en-US" sz="900"/>
              <a:t>National</a:t>
            </a:r>
            <a:r>
              <a:rPr lang="en-US" sz="900" spc="75"/>
              <a:t> </a:t>
            </a:r>
            <a:r>
              <a:rPr lang="en-US" sz="900" spc="-10"/>
              <a:t>Association</a:t>
            </a:r>
            <a:endParaRPr sz="900" spc="-13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22338"/>
              </p:ext>
            </p:extLst>
          </p:nvPr>
        </p:nvGraphicFramePr>
        <p:xfrm>
          <a:off x="1752600" y="1756177"/>
          <a:ext cx="13944600" cy="7425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7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6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Advantages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48746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3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Disadvantages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48746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48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200" b="1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Own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47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92735" indent="-196850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292735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Opportunity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3200" spc="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build</a:t>
                      </a:r>
                      <a:r>
                        <a:rPr sz="3200" spc="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3200" dirty="0">
                        <a:latin typeface="Arial"/>
                        <a:cs typeface="Arial"/>
                      </a:endParaRPr>
                    </a:p>
                    <a:p>
                      <a:pPr marL="292735" indent="-196850">
                        <a:lnSpc>
                          <a:spcPct val="100000"/>
                        </a:lnSpc>
                        <a:spcBef>
                          <a:spcPts val="720"/>
                        </a:spcBef>
                        <a:buChar char="•"/>
                        <a:tabLst>
                          <a:tab pos="292735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Gain</a:t>
                      </a:r>
                      <a:r>
                        <a:rPr sz="3200" spc="1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sense</a:t>
                      </a:r>
                      <a:r>
                        <a:rPr sz="3200" spc="1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3200" spc="1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endParaRPr sz="3200" dirty="0">
                        <a:latin typeface="Arial"/>
                        <a:cs typeface="Arial"/>
                      </a:endParaRPr>
                    </a:p>
                    <a:p>
                      <a:pPr marL="293370" marR="554355" indent="-197485">
                        <a:lnSpc>
                          <a:spcPct val="101099"/>
                        </a:lnSpc>
                        <a:spcBef>
                          <a:spcPts val="600"/>
                        </a:spcBef>
                        <a:buChar char="•"/>
                        <a:tabLst>
                          <a:tab pos="293370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Free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decorate/landscape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taste</a:t>
                      </a:r>
                      <a:endParaRPr sz="3200" dirty="0">
                        <a:latin typeface="Arial"/>
                        <a:cs typeface="Arial"/>
                      </a:endParaRPr>
                    </a:p>
                    <a:p>
                      <a:pPr marL="293370" marR="649605" indent="-197485">
                        <a:lnSpc>
                          <a:spcPts val="2180"/>
                        </a:lnSpc>
                        <a:spcBef>
                          <a:spcPts val="780"/>
                        </a:spcBef>
                        <a:buChar char="•"/>
                        <a:tabLst>
                          <a:tab pos="293370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Not dependent on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landlord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repairs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maintenance</a:t>
                      </a:r>
                      <a:endParaRPr sz="3200" dirty="0">
                        <a:latin typeface="Arial"/>
                        <a:cs typeface="Arial"/>
                      </a:endParaRPr>
                    </a:p>
                    <a:p>
                      <a:pPr marL="292735" indent="-196850">
                        <a:lnSpc>
                          <a:spcPct val="100000"/>
                        </a:lnSpc>
                        <a:spcBef>
                          <a:spcPts val="665"/>
                        </a:spcBef>
                        <a:buChar char="•"/>
                        <a:tabLst>
                          <a:tab pos="292735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Potential tax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benefits*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47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196850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290830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Responsible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3200" spc="1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maintenance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290830" indent="-196850">
                        <a:lnSpc>
                          <a:spcPct val="100000"/>
                        </a:lnSpc>
                        <a:spcBef>
                          <a:spcPts val="720"/>
                        </a:spcBef>
                        <a:buChar char="•"/>
                        <a:tabLst>
                          <a:tab pos="290830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Responsible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property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taxes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291465" marR="719455" indent="-197485">
                        <a:lnSpc>
                          <a:spcPct val="101099"/>
                        </a:lnSpc>
                        <a:spcBef>
                          <a:spcPts val="600"/>
                        </a:spcBef>
                        <a:buChar char="•"/>
                        <a:tabLst>
                          <a:tab pos="291465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Less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mobility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compared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renting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47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576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200" b="1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Rent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47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93370" marR="567690" indent="-197485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293370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Little to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responsibility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maintenance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292735" indent="-196850">
                        <a:lnSpc>
                          <a:spcPct val="100000"/>
                        </a:lnSpc>
                        <a:spcBef>
                          <a:spcPts val="625"/>
                        </a:spcBef>
                        <a:buChar char="•"/>
                        <a:tabLst>
                          <a:tab pos="292735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Easier/quicker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relocate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47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196850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290830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benefits*</a:t>
                      </a:r>
                      <a:endParaRPr sz="3200" dirty="0">
                        <a:latin typeface="Arial"/>
                        <a:cs typeface="Arial"/>
                      </a:endParaRPr>
                    </a:p>
                    <a:p>
                      <a:pPr marL="290830" indent="-196850">
                        <a:lnSpc>
                          <a:spcPct val="100000"/>
                        </a:lnSpc>
                        <a:spcBef>
                          <a:spcPts val="720"/>
                        </a:spcBef>
                        <a:buChar char="•"/>
                        <a:tabLst>
                          <a:tab pos="290830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Not gaining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equity</a:t>
                      </a:r>
                      <a:endParaRPr sz="3200" dirty="0">
                        <a:latin typeface="Arial"/>
                        <a:cs typeface="Arial"/>
                      </a:endParaRPr>
                    </a:p>
                    <a:p>
                      <a:pPr marL="290830" indent="-196850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290830" algn="l"/>
                        </a:tabLst>
                      </a:pP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over</a:t>
                      </a:r>
                      <a:r>
                        <a:rPr sz="3200" spc="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rent</a:t>
                      </a:r>
                      <a:r>
                        <a:rPr sz="3200" spc="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increases</a:t>
                      </a:r>
                      <a:endParaRPr sz="3200" dirty="0">
                        <a:latin typeface="Arial"/>
                        <a:cs typeface="Arial"/>
                      </a:endParaRPr>
                    </a:p>
                  </a:txBody>
                  <a:tcPr marL="0" marR="0" marT="479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335476" y="9232144"/>
            <a:ext cx="4052607" cy="178556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marL="16808">
              <a:spcBef>
                <a:spcPts val="132"/>
              </a:spcBef>
            </a:pP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*</a:t>
            </a:r>
            <a:r>
              <a:rPr sz="1050" spc="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Consult</a:t>
            </a:r>
            <a:r>
              <a:rPr sz="105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your</a:t>
            </a:r>
            <a:r>
              <a:rPr sz="1050" spc="15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tax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advisor</a:t>
            </a:r>
            <a:r>
              <a:rPr sz="1050" spc="15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regarding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050" spc="1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deductibility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050" spc="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spc="-13" dirty="0">
                <a:solidFill>
                  <a:srgbClr val="7F7F7F"/>
                </a:solidFill>
                <a:latin typeface="Arial"/>
                <a:cs typeface="Arial"/>
              </a:rPr>
              <a:t>interest.</a:t>
            </a:r>
            <a:endParaRPr sz="10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2823" y="419100"/>
            <a:ext cx="10892118" cy="755637"/>
          </a:xfrm>
          <a:prstGeom prst="rect">
            <a:avLst/>
          </a:prstGeom>
        </p:spPr>
        <p:txBody>
          <a:bodyPr vert="horz" wrap="square" lIns="0" tIns="16809" rIns="0" bIns="0" rtlCol="0" anchor="ctr">
            <a:spAutoFit/>
          </a:bodyPr>
          <a:lstStyle/>
          <a:p>
            <a:pPr marL="16808">
              <a:spcBef>
                <a:spcPts val="132"/>
              </a:spcBef>
            </a:pPr>
            <a:r>
              <a:rPr sz="4800" dirty="0"/>
              <a:t>Owning</a:t>
            </a:r>
            <a:r>
              <a:rPr sz="4800" spc="126" dirty="0"/>
              <a:t> </a:t>
            </a:r>
            <a:r>
              <a:rPr sz="4800" dirty="0"/>
              <a:t>vs.</a:t>
            </a:r>
            <a:r>
              <a:rPr sz="4800" spc="126" dirty="0"/>
              <a:t> </a:t>
            </a:r>
            <a:r>
              <a:rPr sz="4800" dirty="0"/>
              <a:t>Renting:</a:t>
            </a:r>
            <a:r>
              <a:rPr sz="4800" spc="-7" dirty="0"/>
              <a:t> </a:t>
            </a:r>
            <a:r>
              <a:rPr sz="4800" dirty="0"/>
              <a:t>A</a:t>
            </a:r>
            <a:r>
              <a:rPr sz="4800" spc="33" dirty="0"/>
              <a:t> </a:t>
            </a:r>
            <a:r>
              <a:rPr sz="4800" spc="-13" dirty="0"/>
              <a:t>Comparison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70967"/>
              </p:ext>
            </p:extLst>
          </p:nvPr>
        </p:nvGraphicFramePr>
        <p:xfrm>
          <a:off x="2743200" y="1409703"/>
          <a:ext cx="12801600" cy="3809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5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4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333">
                <a:tc>
                  <a:txBody>
                    <a:bodyPr/>
                    <a:lstStyle/>
                    <a:p>
                      <a:pPr>
                        <a:lnSpc>
                          <a:spcPts val="1695"/>
                        </a:lnSpc>
                      </a:pPr>
                      <a:r>
                        <a:rPr sz="2800" b="1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7-Year</a:t>
                      </a:r>
                      <a:r>
                        <a:rPr sz="2800" b="1" spc="-9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Scenario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Rent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Own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1D40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sz="2400" spc="-9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Rent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117,756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N/A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sz="2400" spc="-7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Mortgage</a:t>
                      </a:r>
                      <a:r>
                        <a:rPr sz="2400" spc="-6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Payments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N/A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66,108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Taxes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18,480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Renter’s/Homeowner’s</a:t>
                      </a:r>
                      <a:r>
                        <a:rPr sz="2400" spc="1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Insurance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2,520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4,347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Mortgage</a:t>
                      </a:r>
                      <a:r>
                        <a:rPr sz="2400" spc="-4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Insurance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N/A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12,348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Maintenance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271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11,550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b="1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2400" b="1" spc="-3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Payments</a:t>
                      </a:r>
                      <a:r>
                        <a:rPr sz="2400" b="1" spc="-4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(Before</a:t>
                      </a:r>
                      <a:r>
                        <a:rPr sz="1800" spc="-5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1800" spc="-4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Savings)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21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b="1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2400" b="1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120,276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21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b="1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2400" b="1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112,833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21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2400" b="1" spc="-5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Payments</a:t>
                      </a:r>
                      <a:r>
                        <a:rPr sz="2400" b="1" spc="-5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(After</a:t>
                      </a:r>
                      <a:r>
                        <a:rPr sz="1800" spc="-5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1800" spc="-6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Savings*)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T w="19050">
                      <a:solidFill>
                        <a:srgbClr val="A9A9A9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2400" b="1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120,276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2400" b="1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96,572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  <a:solidFill>
                      <a:srgbClr val="1D4094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034230"/>
              </p:ext>
            </p:extLst>
          </p:nvPr>
        </p:nvGraphicFramePr>
        <p:xfrm>
          <a:off x="2766172" y="5446802"/>
          <a:ext cx="9730627" cy="3811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6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395">
                <a:tc>
                  <a:txBody>
                    <a:bodyPr/>
                    <a:lstStyle/>
                    <a:p>
                      <a:pPr marL="34925">
                        <a:lnSpc>
                          <a:spcPts val="1739"/>
                        </a:lnSpc>
                      </a:pPr>
                      <a:r>
                        <a:rPr sz="2800" b="1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Savings</a:t>
                      </a:r>
                      <a:r>
                        <a:rPr sz="2800" b="1" spc="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Summary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Rent</a:t>
                      </a:r>
                      <a:r>
                        <a:rPr sz="240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Own</a:t>
                      </a:r>
                      <a:r>
                        <a:rPr sz="24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1D4094"/>
                    </a:solidFill>
                  </a:tcPr>
                </a:tc>
                <a:tc>
                  <a:txBody>
                    <a:bodyPr/>
                    <a:lstStyle/>
                    <a:p>
                      <a:pPr marR="130175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Savings</a:t>
                      </a:r>
                      <a:r>
                        <a:rPr sz="24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00A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Payments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94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120,076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R="9144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112,833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7,443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66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spc="-5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Tax</a:t>
                      </a:r>
                      <a:r>
                        <a:rPr sz="2400" spc="-4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Savings*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16,261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16,261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66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Investment/Appreciation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63,046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63,046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05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66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Selling</a:t>
                      </a:r>
                      <a:r>
                        <a:rPr sz="2400" spc="-6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Expense</a:t>
                      </a:r>
                      <a:r>
                        <a:rPr sz="2400" spc="-5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(in</a:t>
                      </a:r>
                      <a:r>
                        <a:rPr sz="2400" spc="-5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2400" spc="-5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years)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-12,091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773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66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Original</a:t>
                      </a:r>
                      <a:r>
                        <a:rPr sz="2400" spc="-9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Down</a:t>
                      </a:r>
                      <a:r>
                        <a:rPr sz="2400" spc="-8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Payment</a:t>
                      </a:r>
                      <a:r>
                        <a:rPr sz="2400" spc="-8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Expense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21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1905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5,000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21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66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Origination</a:t>
                      </a:r>
                      <a:r>
                        <a:rPr sz="24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Expense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9A9A9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  <a:solidFill>
                      <a:srgbClr val="1D4094">
                        <a:alpha val="148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1,347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6894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  <a:solidFill>
                      <a:srgbClr val="00AF66">
                        <a:alpha val="148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b="1" spc="-2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2400" b="1" spc="-45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Ownership</a:t>
                      </a:r>
                      <a:r>
                        <a:rPr sz="2400" b="1" spc="-4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Savings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2521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A9A9A9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A9A9A9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A9A9A9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b="1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2400" b="1" spc="-2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B"/>
                          </a:solidFill>
                          <a:latin typeface="Arial"/>
                          <a:cs typeface="Arial"/>
                        </a:rPr>
                        <a:t>68,312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25213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A9A9A9"/>
                      </a:solidFill>
                      <a:prstDash val="solid"/>
                    </a:lnT>
                    <a:lnB w="38100">
                      <a:solidFill>
                        <a:srgbClr val="A9A9A9"/>
                      </a:solidFill>
                      <a:prstDash val="solid"/>
                    </a:lnB>
                    <a:solidFill>
                      <a:srgbClr val="00AF66">
                        <a:alpha val="348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700747" y="6311550"/>
            <a:ext cx="2844053" cy="2946750"/>
          </a:xfrm>
          <a:prstGeom prst="rect">
            <a:avLst/>
          </a:prstGeom>
        </p:spPr>
        <p:txBody>
          <a:bodyPr vert="horz" wrap="square" lIns="0" tIns="16809" rIns="0" bIns="0" rtlCol="0">
            <a:spAutoFit/>
          </a:bodyPr>
          <a:lstStyle/>
          <a:p>
            <a:pPr algn="ctr">
              <a:lnSpc>
                <a:spcPts val="13414"/>
              </a:lnSpc>
              <a:spcBef>
                <a:spcPts val="132"/>
              </a:spcBef>
            </a:pPr>
            <a:r>
              <a:rPr sz="11300" dirty="0">
                <a:solidFill>
                  <a:srgbClr val="00AF66"/>
                </a:solidFill>
                <a:latin typeface="Arial Rounded MT Bold"/>
                <a:cs typeface="Arial Rounded MT Bold"/>
              </a:rPr>
              <a:t>!</a:t>
            </a:r>
            <a:endParaRPr sz="11300">
              <a:latin typeface="Arial Rounded MT Bold"/>
              <a:cs typeface="Arial Rounded MT Bold"/>
            </a:endParaRPr>
          </a:p>
          <a:p>
            <a:pPr marL="16808" algn="just">
              <a:lnSpc>
                <a:spcPts val="2296"/>
              </a:lnSpc>
            </a:pPr>
            <a:r>
              <a:rPr dirty="0">
                <a:solidFill>
                  <a:srgbClr val="00AF66"/>
                </a:solidFill>
                <a:latin typeface="Arial"/>
                <a:cs typeface="Arial"/>
              </a:rPr>
              <a:t>Buying</a:t>
            </a:r>
            <a:r>
              <a:rPr spc="-9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AF66"/>
                </a:solidFill>
                <a:latin typeface="Arial"/>
                <a:cs typeface="Arial"/>
              </a:rPr>
              <a:t>your</a:t>
            </a:r>
            <a:r>
              <a:rPr spc="-86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AF66"/>
                </a:solidFill>
                <a:latin typeface="Arial"/>
                <a:cs typeface="Arial"/>
              </a:rPr>
              <a:t>home</a:t>
            </a:r>
            <a:r>
              <a:rPr spc="-86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pc="-13" dirty="0">
                <a:solidFill>
                  <a:srgbClr val="00AF66"/>
                </a:solidFill>
                <a:latin typeface="Arial"/>
                <a:cs typeface="Arial"/>
              </a:rPr>
              <a:t>versus</a:t>
            </a:r>
            <a:endParaRPr>
              <a:latin typeface="Arial"/>
              <a:cs typeface="Arial"/>
            </a:endParaRPr>
          </a:p>
          <a:p>
            <a:pPr marL="16808" marR="92446" algn="just"/>
            <a:r>
              <a:rPr dirty="0">
                <a:solidFill>
                  <a:srgbClr val="00AF66"/>
                </a:solidFill>
                <a:latin typeface="Arial"/>
                <a:cs typeface="Arial"/>
              </a:rPr>
              <a:t>renting</a:t>
            </a:r>
            <a:r>
              <a:rPr spc="-9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AF66"/>
                </a:solidFill>
                <a:latin typeface="Arial"/>
                <a:cs typeface="Arial"/>
              </a:rPr>
              <a:t>it</a:t>
            </a:r>
            <a:r>
              <a:rPr spc="-66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F66"/>
                </a:solidFill>
                <a:latin typeface="Arial"/>
                <a:cs typeface="Arial"/>
              </a:rPr>
              <a:t>may</a:t>
            </a:r>
            <a:r>
              <a:rPr b="1" spc="-7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F66"/>
                </a:solidFill>
                <a:latin typeface="Arial"/>
                <a:cs typeface="Arial"/>
              </a:rPr>
              <a:t>save</a:t>
            </a:r>
            <a:r>
              <a:rPr b="1" spc="-7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b="1" spc="-33" dirty="0">
                <a:solidFill>
                  <a:srgbClr val="00AF66"/>
                </a:solidFill>
                <a:latin typeface="Arial"/>
                <a:cs typeface="Arial"/>
              </a:rPr>
              <a:t>you </a:t>
            </a:r>
            <a:r>
              <a:rPr b="1" dirty="0">
                <a:solidFill>
                  <a:srgbClr val="00AF66"/>
                </a:solidFill>
                <a:latin typeface="Arial"/>
                <a:cs typeface="Arial"/>
              </a:rPr>
              <a:t>more</a:t>
            </a:r>
            <a:r>
              <a:rPr b="1" spc="-66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00AF66"/>
                </a:solidFill>
                <a:latin typeface="Arial"/>
                <a:cs typeface="Arial"/>
              </a:rPr>
              <a:t>than</a:t>
            </a:r>
            <a:r>
              <a:rPr b="1" spc="-60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b="1" spc="-13" dirty="0">
                <a:solidFill>
                  <a:srgbClr val="00AF66"/>
                </a:solidFill>
                <a:latin typeface="Arial"/>
                <a:cs typeface="Arial"/>
              </a:rPr>
              <a:t>$68,000</a:t>
            </a:r>
            <a:r>
              <a:rPr b="1" spc="-60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pc="-26" dirty="0">
                <a:solidFill>
                  <a:srgbClr val="00AF66"/>
                </a:solidFill>
                <a:latin typeface="Arial"/>
                <a:cs typeface="Arial"/>
              </a:rPr>
              <a:t>over </a:t>
            </a:r>
            <a:r>
              <a:rPr dirty="0">
                <a:solidFill>
                  <a:srgbClr val="00AF66"/>
                </a:solidFill>
                <a:latin typeface="Arial"/>
                <a:cs typeface="Arial"/>
              </a:rPr>
              <a:t>the</a:t>
            </a:r>
            <a:r>
              <a:rPr spc="-79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AF66"/>
                </a:solidFill>
                <a:latin typeface="Arial"/>
                <a:cs typeface="Arial"/>
              </a:rPr>
              <a:t>next</a:t>
            </a:r>
            <a:r>
              <a:rPr spc="-7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00AF66"/>
                </a:solidFill>
                <a:latin typeface="Arial"/>
                <a:cs typeface="Arial"/>
              </a:rPr>
              <a:t>seven</a:t>
            </a:r>
            <a:r>
              <a:rPr spc="-73" dirty="0">
                <a:solidFill>
                  <a:srgbClr val="00AF66"/>
                </a:solidFill>
                <a:latin typeface="Arial"/>
                <a:cs typeface="Arial"/>
              </a:rPr>
              <a:t> </a:t>
            </a:r>
            <a:r>
              <a:rPr spc="-13" dirty="0">
                <a:solidFill>
                  <a:srgbClr val="00AF66"/>
                </a:solidFill>
                <a:latin typeface="Arial"/>
                <a:cs typeface="Arial"/>
              </a:rPr>
              <a:t>years.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6172" y="9278700"/>
            <a:ext cx="8359028" cy="360600"/>
          </a:xfrm>
          <a:prstGeom prst="rect">
            <a:avLst/>
          </a:prstGeom>
        </p:spPr>
        <p:txBody>
          <a:bodyPr vert="horz" wrap="square" lIns="0" tIns="24373" rIns="0" bIns="0" rtlCol="0">
            <a:spAutoFit/>
          </a:bodyPr>
          <a:lstStyle/>
          <a:p>
            <a:pPr marL="16808">
              <a:spcBef>
                <a:spcPts val="192"/>
              </a:spcBef>
            </a:pP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Scenario</a:t>
            </a:r>
            <a:r>
              <a:rPr sz="1050" spc="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based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on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purchasing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$165,000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property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with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5%</a:t>
            </a:r>
            <a:r>
              <a:rPr sz="1050" spc="218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down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payment.</a:t>
            </a:r>
            <a:r>
              <a:rPr sz="1050" spc="15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All</a:t>
            </a:r>
            <a:r>
              <a:rPr sz="1050" spc="14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assumptions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found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on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page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17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050" spc="15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this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spc="-13" dirty="0">
                <a:solidFill>
                  <a:srgbClr val="7F7F7F"/>
                </a:solidFill>
                <a:latin typeface="Arial"/>
                <a:cs typeface="Arial"/>
              </a:rPr>
              <a:t>presentation.</a:t>
            </a:r>
            <a:endParaRPr sz="1050">
              <a:latin typeface="Arial"/>
              <a:cs typeface="Arial"/>
            </a:endParaRPr>
          </a:p>
          <a:p>
            <a:pPr marL="16808">
              <a:spcBef>
                <a:spcPts val="66"/>
              </a:spcBef>
            </a:pP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*</a:t>
            </a:r>
            <a:r>
              <a:rPr sz="1050" spc="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Consult</a:t>
            </a:r>
            <a:r>
              <a:rPr sz="1050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your</a:t>
            </a:r>
            <a:r>
              <a:rPr sz="1050" spc="15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tax</a:t>
            </a:r>
            <a:r>
              <a:rPr sz="1050" spc="1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advisor</a:t>
            </a:r>
            <a:r>
              <a:rPr sz="1050" spc="15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regarding</a:t>
            </a:r>
            <a:r>
              <a:rPr sz="1050" spc="19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the</a:t>
            </a:r>
            <a:r>
              <a:rPr sz="1050" spc="19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deductibility</a:t>
            </a:r>
            <a:r>
              <a:rPr sz="1050" spc="179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050" spc="17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050" spc="-13" dirty="0">
                <a:solidFill>
                  <a:srgbClr val="7F7F7F"/>
                </a:solidFill>
                <a:latin typeface="Arial"/>
                <a:cs typeface="Arial"/>
              </a:rPr>
              <a:t>interest.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6E022C-9400-4B62-8E83-205DD9552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2021 Fifth Third Bank, National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B7B54D-ECC7-47BF-8E33-C04854C4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E38A09F1-05FD-E088-F882-7100BA47F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531" y="8572500"/>
            <a:ext cx="2078536" cy="8468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2862</Words>
  <Application>Microsoft Office PowerPoint</Application>
  <PresentationFormat>Custom</PresentationFormat>
  <Paragraphs>390</Paragraphs>
  <Slides>29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Montserrat Bold</vt:lpstr>
      <vt:lpstr>Montserrat</vt:lpstr>
      <vt:lpstr>Arial</vt:lpstr>
      <vt:lpstr>Montserrat Ultra-Bold</vt:lpstr>
      <vt:lpstr>Times New Roman</vt:lpstr>
      <vt:lpstr>Calibri</vt:lpstr>
      <vt:lpstr>Codec Pro ExtraBold</vt:lpstr>
      <vt:lpstr>Arial Rounded MT Bold</vt:lpstr>
      <vt:lpstr>Gotham-Book</vt:lpstr>
      <vt:lpstr>Gotham-Bold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Covered in this Presentation</vt:lpstr>
      <vt:lpstr>Is Owning Right For you?</vt:lpstr>
      <vt:lpstr>Owning vs. Renting: A Comparison</vt:lpstr>
      <vt:lpstr>The Do’s of Buying Your First Home</vt:lpstr>
      <vt:lpstr>The Do’s of Buying Your First Home continued</vt:lpstr>
      <vt:lpstr>PowerPoint Presentation</vt:lpstr>
      <vt:lpstr>PowerPoint Presentation</vt:lpstr>
      <vt:lpstr>The Don’ts of Buying Your First Home</vt:lpstr>
      <vt:lpstr>What to Expect from Your Lender</vt:lpstr>
      <vt:lpstr>What to Expect from Your Lender</vt:lpstr>
      <vt:lpstr>What to Expect from Your Lender continued</vt:lpstr>
      <vt:lpstr>Get started today!</vt:lpstr>
      <vt:lpstr>Get started today! continued</vt:lpstr>
      <vt:lpstr>Get started today! continued</vt:lpstr>
      <vt:lpstr>Get started today! continued</vt:lpstr>
      <vt:lpstr>Personal Balance Sheet aka Personal Financial Statement</vt:lpstr>
      <vt:lpstr>Frequently Asked Questions</vt:lpstr>
      <vt:lpstr>Assumptions for Owning vs. Renting 7-Year Scenario Comparison (on page 3)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OPPFFCU PPT Template</dc:title>
  <dc:creator>Davina Ware</dc:creator>
  <cp:lastModifiedBy>Davina Ware</cp:lastModifiedBy>
  <cp:revision>6</cp:revision>
  <dcterms:created xsi:type="dcterms:W3CDTF">2006-08-16T00:00:00Z</dcterms:created>
  <dcterms:modified xsi:type="dcterms:W3CDTF">2023-08-09T21:25:09Z</dcterms:modified>
  <dc:identifier>DAFpk5gPSeM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1abddc-e309-4823-8367-94170e9d3518_Enabled">
    <vt:lpwstr>true</vt:lpwstr>
  </property>
  <property fmtid="{D5CDD505-2E9C-101B-9397-08002B2CF9AE}" pid="3" name="MSIP_Label_1d1abddc-e309-4823-8367-94170e9d3518_SetDate">
    <vt:lpwstr>2023-08-08T14:43:10Z</vt:lpwstr>
  </property>
  <property fmtid="{D5CDD505-2E9C-101B-9397-08002B2CF9AE}" pid="4" name="MSIP_Label_1d1abddc-e309-4823-8367-94170e9d3518_Method">
    <vt:lpwstr>Standard</vt:lpwstr>
  </property>
  <property fmtid="{D5CDD505-2E9C-101B-9397-08002B2CF9AE}" pid="5" name="MSIP_Label_1d1abddc-e309-4823-8367-94170e9d3518_Name">
    <vt:lpwstr>Internal Use</vt:lpwstr>
  </property>
  <property fmtid="{D5CDD505-2E9C-101B-9397-08002B2CF9AE}" pid="6" name="MSIP_Label_1d1abddc-e309-4823-8367-94170e9d3518_SiteId">
    <vt:lpwstr>cfddba29-ca2a-450c-a415-595e7fcce8e5</vt:lpwstr>
  </property>
  <property fmtid="{D5CDD505-2E9C-101B-9397-08002B2CF9AE}" pid="7" name="MSIP_Label_1d1abddc-e309-4823-8367-94170e9d3518_ActionId">
    <vt:lpwstr>42ac3069-394a-4456-9517-a9b0c8916e1a</vt:lpwstr>
  </property>
  <property fmtid="{D5CDD505-2E9C-101B-9397-08002B2CF9AE}" pid="8" name="MSIP_Label_1d1abddc-e309-4823-8367-94170e9d3518_ContentBits">
    <vt:lpwstr>2</vt:lpwstr>
  </property>
</Properties>
</file>