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Lst>
  <p:sldSz cx="18288000" cy="10287000"/>
  <p:notesSz cx="6858000" cy="9144000"/>
  <p:embeddedFontLst>
    <p:embeddedFont>
      <p:font typeface="Calibri" panose="020F0502020204030204" pitchFamily="34" charset="0"/>
      <p:regular r:id="rId26"/>
      <p:bold r:id="rId27"/>
      <p:italic r:id="rId28"/>
      <p:boldItalic r:id="rId29"/>
    </p:embeddedFont>
    <p:embeddedFont>
      <p:font typeface="Codec Pro ExtraBold" panose="020B0604020202020204" charset="0"/>
      <p:regular r:id="rId30"/>
    </p:embeddedFont>
    <p:embeddedFont>
      <p:font typeface="Montserrat" panose="00000500000000000000" pitchFamily="2" charset="0"/>
      <p:regular r:id="rId31"/>
    </p:embeddedFont>
    <p:embeddedFont>
      <p:font typeface="Montserrat Bold" panose="00000800000000000000" charset="0"/>
      <p:regular r:id="rId32"/>
    </p:embeddedFont>
    <p:embeddedFont>
      <p:font typeface="Montserrat Ultra-Bold" panose="020B0604020202020204" charset="0"/>
      <p:regular r:id="rId33"/>
    </p:embeddedFont>
    <p:embeddedFont>
      <p:font typeface="PT Sans" panose="020B0503020203020204" pitchFamily="34" charset="0"/>
      <p:regular r:id="rId34"/>
      <p:bold r:id="rId35"/>
    </p:embeddedFont>
    <p:embeddedFont>
      <p:font typeface="PT Sans Bold" panose="020B0703020203020204" charset="0"/>
      <p:regular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32" d="100"/>
          <a:sy n="32" d="100"/>
        </p:scale>
        <p:origin x="994" y="4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font" Target="fonts/font9.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8.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8/15/2023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8/15/2023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8/15/2023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10.svg"/></Relationships>
</file>

<file path=ppt/slides/_rels/slide1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jpeg"/><Relationship Id="rId1" Type="http://schemas.openxmlformats.org/officeDocument/2006/relationships/slideLayout" Target="../slideLayouts/slideLayout7.xml"/><Relationship Id="rId4" Type="http://schemas.openxmlformats.org/officeDocument/2006/relationships/image" Target="../media/image10.svg"/></Relationships>
</file>

<file path=ppt/slides/_rels/slide1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jpeg"/><Relationship Id="rId1" Type="http://schemas.openxmlformats.org/officeDocument/2006/relationships/slideLayout" Target="../slideLayouts/slideLayout7.xml"/><Relationship Id="rId4" Type="http://schemas.openxmlformats.org/officeDocument/2006/relationships/image" Target="../media/image10.svg"/></Relationships>
</file>

<file path=ppt/slides/_rels/slide1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10.sv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6.svg"/></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6.jpeg"/><Relationship Id="rId1" Type="http://schemas.openxmlformats.org/officeDocument/2006/relationships/slideLayout" Target="../slideLayouts/slideLayout7.xml"/><Relationship Id="rId4" Type="http://schemas.openxmlformats.org/officeDocument/2006/relationships/image" Target="../media/image10.svg"/></Relationships>
</file>

<file path=ppt/slides/_rels/slide2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6.svg"/><Relationship Id="rId7" Type="http://schemas.openxmlformats.org/officeDocument/2006/relationships/image" Target="../media/image20.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hyperlink" Target="mailto:Info@oppffcu.com" TargetMode="External"/><Relationship Id="rId5" Type="http://schemas.openxmlformats.org/officeDocument/2006/relationships/image" Target="../media/image18.svg"/><Relationship Id="rId10" Type="http://schemas.openxmlformats.org/officeDocument/2006/relationships/image" Target="../media/image23.jpeg"/><Relationship Id="rId4" Type="http://schemas.openxmlformats.org/officeDocument/2006/relationships/image" Target="../media/image17.png"/><Relationship Id="rId9" Type="http://schemas.openxmlformats.org/officeDocument/2006/relationships/image" Target="../media/image22.svg"/></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6.svg"/></Relationships>
</file>

<file path=ppt/slides/_rels/slide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7.xml"/><Relationship Id="rId4" Type="http://schemas.openxmlformats.org/officeDocument/2006/relationships/image" Target="../media/image10.svg"/></Relationships>
</file>

<file path=ppt/slides/_rels/slide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6D2077"/>
        </a:solidFill>
        <a:effectLst/>
      </p:bgPr>
    </p:bg>
    <p:spTree>
      <p:nvGrpSpPr>
        <p:cNvPr id="1" name=""/>
        <p:cNvGrpSpPr/>
        <p:nvPr/>
      </p:nvGrpSpPr>
      <p:grpSpPr>
        <a:xfrm>
          <a:off x="0" y="0"/>
          <a:ext cx="0" cy="0"/>
          <a:chOff x="0" y="0"/>
          <a:chExt cx="0" cy="0"/>
        </a:xfrm>
      </p:grpSpPr>
      <p:grpSp>
        <p:nvGrpSpPr>
          <p:cNvPr id="2" name="Group 2"/>
          <p:cNvGrpSpPr/>
          <p:nvPr/>
        </p:nvGrpSpPr>
        <p:grpSpPr>
          <a:xfrm>
            <a:off x="7158324" y="0"/>
            <a:ext cx="11129676" cy="10287000"/>
            <a:chOff x="0" y="0"/>
            <a:chExt cx="14839567" cy="13716000"/>
          </a:xfrm>
        </p:grpSpPr>
        <p:pic>
          <p:nvPicPr>
            <p:cNvPr id="3" name="Picture 3"/>
            <p:cNvPicPr>
              <a:picLocks noChangeAspect="1"/>
            </p:cNvPicPr>
            <p:nvPr/>
          </p:nvPicPr>
          <p:blipFill>
            <a:blip r:embed="rId2">
              <a:alphaModFix amt="53000"/>
            </a:blip>
            <a:srcRect l="13936" r="13936"/>
            <a:stretch>
              <a:fillRect/>
            </a:stretch>
          </p:blipFill>
          <p:spPr>
            <a:xfrm>
              <a:off x="0" y="0"/>
              <a:ext cx="14839567" cy="13716000"/>
            </a:xfrm>
            <a:prstGeom prst="rect">
              <a:avLst/>
            </a:prstGeom>
          </p:spPr>
        </p:pic>
      </p:grpSp>
      <p:sp>
        <p:nvSpPr>
          <p:cNvPr id="4" name="Freeform 4"/>
          <p:cNvSpPr/>
          <p:nvPr/>
        </p:nvSpPr>
        <p:spPr>
          <a:xfrm rot="-5400000">
            <a:off x="16799708" y="1055075"/>
            <a:ext cx="844062" cy="211015"/>
          </a:xfrm>
          <a:custGeom>
            <a:avLst/>
            <a:gdLst/>
            <a:ahLst/>
            <a:cxnLst/>
            <a:rect l="l" t="t" r="r" b="b"/>
            <a:pathLst>
              <a:path w="844062" h="211015">
                <a:moveTo>
                  <a:pt x="0" y="0"/>
                </a:moveTo>
                <a:lnTo>
                  <a:pt x="844061" y="0"/>
                </a:lnTo>
                <a:lnTo>
                  <a:pt x="844061" y="211015"/>
                </a:lnTo>
                <a:lnTo>
                  <a:pt x="0" y="21101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TextBox 5"/>
          <p:cNvSpPr txBox="1"/>
          <p:nvPr/>
        </p:nvSpPr>
        <p:spPr>
          <a:xfrm>
            <a:off x="1028700" y="749051"/>
            <a:ext cx="13659804" cy="4973094"/>
          </a:xfrm>
          <a:prstGeom prst="rect">
            <a:avLst/>
          </a:prstGeom>
        </p:spPr>
        <p:txBody>
          <a:bodyPr lIns="0" tIns="0" rIns="0" bIns="0" rtlCol="0" anchor="t">
            <a:spAutoFit/>
          </a:bodyPr>
          <a:lstStyle/>
          <a:p>
            <a:pPr>
              <a:lnSpc>
                <a:spcPts val="9637"/>
              </a:lnSpc>
            </a:pPr>
            <a:r>
              <a:rPr lang="en-US" sz="10475">
                <a:solidFill>
                  <a:srgbClr val="FFFFFF"/>
                </a:solidFill>
                <a:latin typeface="PT Sans Ultra-Bold"/>
              </a:rPr>
              <a:t>Credit </a:t>
            </a:r>
          </a:p>
          <a:p>
            <a:pPr>
              <a:lnSpc>
                <a:spcPts val="9637"/>
              </a:lnSpc>
            </a:pPr>
            <a:r>
              <a:rPr lang="en-US" sz="10475">
                <a:solidFill>
                  <a:srgbClr val="FFFFFF"/>
                </a:solidFill>
                <a:latin typeface="PT Sans Ultra-Bold"/>
              </a:rPr>
              <a:t>as Part of Your Wealth Building Strategy</a:t>
            </a:r>
          </a:p>
          <a:p>
            <a:pPr>
              <a:lnSpc>
                <a:spcPts val="9637"/>
              </a:lnSpc>
            </a:pPr>
            <a:endParaRPr lang="en-US" sz="10475">
              <a:solidFill>
                <a:srgbClr val="FFFFFF"/>
              </a:solidFill>
              <a:latin typeface="PT Sans Ultra-Bold"/>
            </a:endParaRPr>
          </a:p>
        </p:txBody>
      </p:sp>
      <p:sp>
        <p:nvSpPr>
          <p:cNvPr id="6" name="TextBox 6"/>
          <p:cNvSpPr txBox="1"/>
          <p:nvPr/>
        </p:nvSpPr>
        <p:spPr>
          <a:xfrm>
            <a:off x="10190128" y="9494837"/>
            <a:ext cx="5066068" cy="330200"/>
          </a:xfrm>
          <a:prstGeom prst="rect">
            <a:avLst/>
          </a:prstGeom>
        </p:spPr>
        <p:txBody>
          <a:bodyPr lIns="0" tIns="0" rIns="0" bIns="0" rtlCol="0" anchor="t">
            <a:spAutoFit/>
          </a:bodyPr>
          <a:lstStyle/>
          <a:p>
            <a:pPr marL="0" lvl="0" indent="0" algn="just">
              <a:lnSpc>
                <a:spcPts val="2499"/>
              </a:lnSpc>
              <a:spcBef>
                <a:spcPct val="0"/>
              </a:spcBef>
            </a:pPr>
            <a:r>
              <a:rPr lang="en-US" sz="2499" u="none">
                <a:solidFill>
                  <a:srgbClr val="FFFFFF"/>
                </a:solidFill>
                <a:latin typeface="PT Sans Bold"/>
              </a:rPr>
              <a:t>Presented By : Constance Stewart</a:t>
            </a:r>
          </a:p>
        </p:txBody>
      </p:sp>
      <p:sp>
        <p:nvSpPr>
          <p:cNvPr id="7" name="TextBox 7"/>
          <p:cNvSpPr txBox="1"/>
          <p:nvPr/>
        </p:nvSpPr>
        <p:spPr>
          <a:xfrm>
            <a:off x="1028700" y="9305925"/>
            <a:ext cx="5099376" cy="330200"/>
          </a:xfrm>
          <a:prstGeom prst="rect">
            <a:avLst/>
          </a:prstGeom>
        </p:spPr>
        <p:txBody>
          <a:bodyPr lIns="0" tIns="0" rIns="0" bIns="0" rtlCol="0" anchor="t">
            <a:spAutoFit/>
          </a:bodyPr>
          <a:lstStyle/>
          <a:p>
            <a:pPr algn="ctr">
              <a:lnSpc>
                <a:spcPts val="2499"/>
              </a:lnSpc>
            </a:pPr>
            <a:r>
              <a:rPr lang="en-US" sz="2499">
                <a:solidFill>
                  <a:srgbClr val="FFFFFF"/>
                </a:solidFill>
                <a:latin typeface="PT Sans"/>
              </a:rPr>
              <a:t>www.oppffcu.com</a:t>
            </a:r>
          </a:p>
        </p:txBody>
      </p:sp>
      <p:sp>
        <p:nvSpPr>
          <p:cNvPr id="8" name="AutoShape 8"/>
          <p:cNvSpPr/>
          <p:nvPr/>
        </p:nvSpPr>
        <p:spPr>
          <a:xfrm rot="-5400000">
            <a:off x="16007685" y="3237459"/>
            <a:ext cx="2456682" cy="0"/>
          </a:xfrm>
          <a:prstGeom prst="line">
            <a:avLst/>
          </a:prstGeom>
          <a:ln w="28575" cap="rnd">
            <a:solidFill>
              <a:srgbClr val="FFFFFF"/>
            </a:solidFill>
            <a:prstDash val="solid"/>
            <a:headEnd type="none" w="sm" len="sm"/>
            <a:tailEnd type="none" w="sm" len="sm"/>
          </a:ln>
        </p:spPr>
        <p:txBody>
          <a:bodyPr/>
          <a:lstStyle/>
          <a:p>
            <a:endParaRPr lang="en-US"/>
          </a:p>
        </p:txBody>
      </p:sp>
      <p:sp>
        <p:nvSpPr>
          <p:cNvPr id="9" name="AutoShape 9"/>
          <p:cNvSpPr/>
          <p:nvPr/>
        </p:nvSpPr>
        <p:spPr>
          <a:xfrm>
            <a:off x="-282420" y="9096375"/>
            <a:ext cx="18852841" cy="0"/>
          </a:xfrm>
          <a:prstGeom prst="line">
            <a:avLst/>
          </a:prstGeom>
          <a:ln w="28575" cap="rnd">
            <a:solidFill>
              <a:srgbClr val="CDA442"/>
            </a:solidFill>
            <a:prstDash val="solid"/>
            <a:headEnd type="none" w="sm" len="sm"/>
            <a:tailEnd type="none" w="sm" len="sm"/>
          </a:ln>
        </p:spPr>
        <p:txBody>
          <a:bodyPr/>
          <a:lstStyle/>
          <a:p>
            <a:endParaRPr lang="en-US"/>
          </a:p>
        </p:txBody>
      </p:sp>
      <p:sp>
        <p:nvSpPr>
          <p:cNvPr id="10" name="AutoShape 10"/>
          <p:cNvSpPr/>
          <p:nvPr/>
        </p:nvSpPr>
        <p:spPr>
          <a:xfrm>
            <a:off x="1028700" y="4896894"/>
            <a:ext cx="2261045" cy="0"/>
          </a:xfrm>
          <a:prstGeom prst="line">
            <a:avLst/>
          </a:prstGeom>
          <a:ln w="104775" cap="rnd">
            <a:solidFill>
              <a:srgbClr val="FFFFFF"/>
            </a:solidFill>
            <a:prstDash val="solid"/>
            <a:headEnd type="none" w="sm" len="sm"/>
            <a:tailEnd type="none" w="sm" len="sm"/>
          </a:ln>
        </p:spPr>
        <p:txBody>
          <a:bodyPr/>
          <a:lstStyle/>
          <a:p>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82420" y="0"/>
            <a:ext cx="8686715" cy="10287000"/>
            <a:chOff x="0" y="0"/>
            <a:chExt cx="11582287" cy="13716000"/>
          </a:xfrm>
        </p:grpSpPr>
        <p:pic>
          <p:nvPicPr>
            <p:cNvPr id="3" name="Picture 3"/>
            <p:cNvPicPr>
              <a:picLocks noChangeAspect="1"/>
            </p:cNvPicPr>
            <p:nvPr/>
          </p:nvPicPr>
          <p:blipFill>
            <a:blip r:embed="rId2"/>
            <a:srcRect l="1854" r="41779"/>
            <a:stretch>
              <a:fillRect/>
            </a:stretch>
          </p:blipFill>
          <p:spPr>
            <a:xfrm>
              <a:off x="0" y="0"/>
              <a:ext cx="11582287" cy="13716000"/>
            </a:xfrm>
            <a:prstGeom prst="rect">
              <a:avLst/>
            </a:prstGeom>
          </p:spPr>
        </p:pic>
      </p:grpSp>
      <p:sp>
        <p:nvSpPr>
          <p:cNvPr id="4" name="Freeform 4"/>
          <p:cNvSpPr/>
          <p:nvPr/>
        </p:nvSpPr>
        <p:spPr>
          <a:xfrm rot="-5400000">
            <a:off x="8549787" y="1249973"/>
            <a:ext cx="844062" cy="211015"/>
          </a:xfrm>
          <a:custGeom>
            <a:avLst/>
            <a:gdLst/>
            <a:ahLst/>
            <a:cxnLst/>
            <a:rect l="l" t="t" r="r" b="b"/>
            <a:pathLst>
              <a:path w="844062" h="211015">
                <a:moveTo>
                  <a:pt x="0" y="0"/>
                </a:moveTo>
                <a:lnTo>
                  <a:pt x="844061" y="0"/>
                </a:lnTo>
                <a:lnTo>
                  <a:pt x="844061" y="211015"/>
                </a:lnTo>
                <a:lnTo>
                  <a:pt x="0" y="211015"/>
                </a:lnTo>
                <a:lnTo>
                  <a:pt x="0" y="0"/>
                </a:lnTo>
                <a:close/>
              </a:path>
            </a:pathLst>
          </a:custGeom>
          <a:blipFill>
            <a:blip r:embed="rId3">
              <a:alphaModFix amt="75000"/>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AutoShape 5"/>
          <p:cNvSpPr/>
          <p:nvPr/>
        </p:nvSpPr>
        <p:spPr>
          <a:xfrm flipV="1">
            <a:off x="8964674" y="2218304"/>
            <a:ext cx="14288" cy="2075717"/>
          </a:xfrm>
          <a:prstGeom prst="line">
            <a:avLst/>
          </a:prstGeom>
          <a:ln w="28575" cap="rnd">
            <a:solidFill>
              <a:srgbClr val="CDA442">
                <a:alpha val="74902"/>
              </a:srgbClr>
            </a:solidFill>
            <a:prstDash val="solid"/>
            <a:headEnd type="none" w="sm" len="sm"/>
            <a:tailEnd type="none" w="sm" len="sm"/>
          </a:ln>
        </p:spPr>
        <p:txBody>
          <a:bodyPr/>
          <a:lstStyle/>
          <a:p>
            <a:endParaRPr lang="en-US"/>
          </a:p>
        </p:txBody>
      </p:sp>
      <p:sp>
        <p:nvSpPr>
          <p:cNvPr id="6" name="TextBox 6"/>
          <p:cNvSpPr txBox="1"/>
          <p:nvPr/>
        </p:nvSpPr>
        <p:spPr>
          <a:xfrm>
            <a:off x="9544050" y="966543"/>
            <a:ext cx="6861631" cy="1806575"/>
          </a:xfrm>
          <a:prstGeom prst="rect">
            <a:avLst/>
          </a:prstGeom>
        </p:spPr>
        <p:txBody>
          <a:bodyPr lIns="0" tIns="0" rIns="0" bIns="0" rtlCol="0" anchor="t">
            <a:spAutoFit/>
          </a:bodyPr>
          <a:lstStyle/>
          <a:p>
            <a:pPr>
              <a:lnSpc>
                <a:spcPts val="6999"/>
              </a:lnSpc>
              <a:spcBef>
                <a:spcPct val="0"/>
              </a:spcBef>
            </a:pPr>
            <a:r>
              <a:rPr lang="en-US" sz="6999">
                <a:solidFill>
                  <a:srgbClr val="000000"/>
                </a:solidFill>
                <a:latin typeface="PT Sans Bold"/>
              </a:rPr>
              <a:t>Case Study: Background</a:t>
            </a:r>
          </a:p>
        </p:txBody>
      </p:sp>
      <p:sp>
        <p:nvSpPr>
          <p:cNvPr id="7" name="TextBox 7"/>
          <p:cNvSpPr txBox="1"/>
          <p:nvPr/>
        </p:nvSpPr>
        <p:spPr>
          <a:xfrm>
            <a:off x="9704419" y="2860681"/>
            <a:ext cx="7723127" cy="7148432"/>
          </a:xfrm>
          <a:prstGeom prst="rect">
            <a:avLst/>
          </a:prstGeom>
        </p:spPr>
        <p:txBody>
          <a:bodyPr lIns="0" tIns="0" rIns="0" bIns="0" rtlCol="0" anchor="t">
            <a:spAutoFit/>
          </a:bodyPr>
          <a:lstStyle/>
          <a:p>
            <a:pPr marL="539749" lvl="1" indent="-269875">
              <a:lnSpc>
                <a:spcPts val="3499"/>
              </a:lnSpc>
              <a:buFont typeface="Arial"/>
              <a:buChar char="•"/>
            </a:pPr>
            <a:r>
              <a:rPr lang="en-US" sz="2499" dirty="0">
                <a:solidFill>
                  <a:srgbClr val="000000"/>
                </a:solidFill>
                <a:latin typeface="Montserrat"/>
              </a:rPr>
              <a:t>New Teacher</a:t>
            </a:r>
          </a:p>
          <a:p>
            <a:pPr marL="539749" lvl="1" indent="-269875">
              <a:lnSpc>
                <a:spcPts val="3499"/>
              </a:lnSpc>
              <a:buFont typeface="Arial"/>
              <a:buChar char="•"/>
            </a:pPr>
            <a:r>
              <a:rPr lang="en-US" sz="2499" dirty="0">
                <a:solidFill>
                  <a:srgbClr val="000000"/>
                </a:solidFill>
                <a:latin typeface="Montserrat"/>
              </a:rPr>
              <a:t>Makes $35,000/yr.</a:t>
            </a:r>
          </a:p>
          <a:p>
            <a:pPr marL="539749" lvl="1" indent="-269875">
              <a:lnSpc>
                <a:spcPts val="3499"/>
              </a:lnSpc>
              <a:buFont typeface="Arial"/>
              <a:buChar char="•"/>
            </a:pPr>
            <a:r>
              <a:rPr lang="en-US" sz="2499" dirty="0">
                <a:solidFill>
                  <a:srgbClr val="000000"/>
                </a:solidFill>
                <a:latin typeface="Montserrat"/>
              </a:rPr>
              <a:t>Limited Credit</a:t>
            </a:r>
          </a:p>
          <a:p>
            <a:pPr marL="539749" lvl="1" indent="-269875">
              <a:lnSpc>
                <a:spcPts val="3499"/>
              </a:lnSpc>
              <a:buFont typeface="Arial"/>
              <a:buChar char="•"/>
            </a:pPr>
            <a:r>
              <a:rPr lang="en-US" sz="2499" dirty="0">
                <a:solidFill>
                  <a:srgbClr val="000000"/>
                </a:solidFill>
                <a:latin typeface="Montserrat"/>
              </a:rPr>
              <a:t>One small individual credit card-$750 limit-$20/mo. payment</a:t>
            </a:r>
          </a:p>
          <a:p>
            <a:pPr marL="539749" lvl="1" indent="-269875">
              <a:lnSpc>
                <a:spcPts val="3499"/>
              </a:lnSpc>
              <a:buFont typeface="Arial"/>
              <a:buChar char="•"/>
            </a:pPr>
            <a:r>
              <a:rPr lang="en-US" sz="2499" dirty="0">
                <a:solidFill>
                  <a:srgbClr val="000000"/>
                </a:solidFill>
                <a:latin typeface="Montserrat"/>
              </a:rPr>
              <a:t>Authorized user on parents' credit card-$9,000 limit-Parents pay</a:t>
            </a:r>
          </a:p>
          <a:p>
            <a:pPr marL="539749" lvl="1" indent="-269875">
              <a:lnSpc>
                <a:spcPts val="3499"/>
              </a:lnSpc>
              <a:buFont typeface="Arial"/>
              <a:buChar char="•"/>
            </a:pPr>
            <a:r>
              <a:rPr lang="en-US" sz="2499" dirty="0">
                <a:solidFill>
                  <a:srgbClr val="000000"/>
                </a:solidFill>
                <a:latin typeface="Montserrat"/>
              </a:rPr>
              <a:t>$70,000 in student loan debt in deferment</a:t>
            </a:r>
          </a:p>
          <a:p>
            <a:pPr marL="539749" lvl="1" indent="-269875">
              <a:lnSpc>
                <a:spcPts val="3499"/>
              </a:lnSpc>
              <a:buFont typeface="Arial"/>
              <a:buChar char="•"/>
            </a:pPr>
            <a:r>
              <a:rPr lang="en-US" sz="2499" dirty="0">
                <a:solidFill>
                  <a:srgbClr val="000000"/>
                </a:solidFill>
                <a:latin typeface="Montserrat"/>
              </a:rPr>
              <a:t>Rent is $650/mo. and lives by alone</a:t>
            </a:r>
          </a:p>
          <a:p>
            <a:pPr marL="539749" lvl="1" indent="-269875">
              <a:lnSpc>
                <a:spcPts val="3499"/>
              </a:lnSpc>
              <a:buFont typeface="Arial"/>
              <a:buChar char="•"/>
            </a:pPr>
            <a:r>
              <a:rPr lang="en-US" sz="2499" dirty="0">
                <a:solidFill>
                  <a:srgbClr val="000000"/>
                </a:solidFill>
                <a:latin typeface="Montserrat"/>
              </a:rPr>
              <a:t>Purchases a new vehicle-$28,000 at 7.50% for 78 months for a monthly payment of $455/mo.</a:t>
            </a:r>
          </a:p>
          <a:p>
            <a:pPr>
              <a:lnSpc>
                <a:spcPts val="3499"/>
              </a:lnSpc>
            </a:pPr>
            <a:endParaRPr lang="en-US" sz="2499" dirty="0">
              <a:solidFill>
                <a:srgbClr val="000000"/>
              </a:solidFill>
              <a:latin typeface="Montserrat"/>
            </a:endParaRPr>
          </a:p>
          <a:p>
            <a:pPr>
              <a:lnSpc>
                <a:spcPts val="3499"/>
              </a:lnSpc>
            </a:pPr>
            <a:r>
              <a:rPr lang="en-US" sz="2499" dirty="0">
                <a:solidFill>
                  <a:srgbClr val="000000"/>
                </a:solidFill>
                <a:latin typeface="Montserrat"/>
              </a:rPr>
              <a:t>Let’s look at the scenario:</a:t>
            </a:r>
          </a:p>
          <a:p>
            <a:pPr>
              <a:lnSpc>
                <a:spcPts val="3499"/>
              </a:lnSpc>
            </a:pPr>
            <a:endParaRPr lang="en-US" sz="2499" dirty="0">
              <a:solidFill>
                <a:srgbClr val="000000"/>
              </a:solidFill>
              <a:latin typeface="Montserrat"/>
            </a:endParaRPr>
          </a:p>
          <a:p>
            <a:pPr>
              <a:lnSpc>
                <a:spcPts val="3499"/>
              </a:lnSpc>
            </a:pPr>
            <a:endParaRPr lang="en-US" sz="2499" dirty="0">
              <a:solidFill>
                <a:srgbClr val="000000"/>
              </a:solidFill>
              <a:latin typeface="Montserrat"/>
            </a:endParaRPr>
          </a:p>
        </p:txBody>
      </p:sp>
      <p:sp>
        <p:nvSpPr>
          <p:cNvPr id="8" name="TextBox 8"/>
          <p:cNvSpPr txBox="1"/>
          <p:nvPr/>
        </p:nvSpPr>
        <p:spPr>
          <a:xfrm>
            <a:off x="818378" y="9464681"/>
            <a:ext cx="5066068" cy="320675"/>
          </a:xfrm>
          <a:prstGeom prst="rect">
            <a:avLst/>
          </a:prstGeom>
        </p:spPr>
        <p:txBody>
          <a:bodyPr lIns="0" tIns="0" rIns="0" bIns="0" rtlCol="0" anchor="t">
            <a:spAutoFit/>
          </a:bodyPr>
          <a:lstStyle/>
          <a:p>
            <a:pPr marL="0" lvl="0" indent="0" algn="just">
              <a:lnSpc>
                <a:spcPts val="2499"/>
              </a:lnSpc>
              <a:spcBef>
                <a:spcPct val="0"/>
              </a:spcBef>
            </a:pPr>
            <a:r>
              <a:rPr lang="en-US" sz="2499">
                <a:solidFill>
                  <a:srgbClr val="FFFFFF"/>
                </a:solidFill>
                <a:latin typeface="Montserrat"/>
              </a:rPr>
              <a:t>www.oppffcu.com</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82420" y="9286875"/>
            <a:ext cx="18852841" cy="0"/>
          </a:xfrm>
          <a:prstGeom prst="line">
            <a:avLst/>
          </a:prstGeom>
          <a:ln w="28575" cap="rnd">
            <a:solidFill>
              <a:srgbClr val="D9D9D9"/>
            </a:solidFill>
            <a:prstDash val="solid"/>
            <a:headEnd type="none" w="sm" len="sm"/>
            <a:tailEnd type="none" w="sm" len="sm"/>
          </a:ln>
        </p:spPr>
        <p:txBody>
          <a:bodyPr/>
          <a:lstStyle/>
          <a:p>
            <a:endParaRPr lang="en-US"/>
          </a:p>
        </p:txBody>
      </p:sp>
      <p:sp>
        <p:nvSpPr>
          <p:cNvPr id="3" name="Freeform 3"/>
          <p:cNvSpPr/>
          <p:nvPr/>
        </p:nvSpPr>
        <p:spPr>
          <a:xfrm rot="-5400000">
            <a:off x="215412" y="1249973"/>
            <a:ext cx="844062" cy="211015"/>
          </a:xfrm>
          <a:custGeom>
            <a:avLst/>
            <a:gdLst/>
            <a:ahLst/>
            <a:cxnLst/>
            <a:rect l="l" t="t" r="r" b="b"/>
            <a:pathLst>
              <a:path w="844062" h="211015">
                <a:moveTo>
                  <a:pt x="0" y="0"/>
                </a:moveTo>
                <a:lnTo>
                  <a:pt x="844061" y="0"/>
                </a:lnTo>
                <a:lnTo>
                  <a:pt x="844061" y="211015"/>
                </a:lnTo>
                <a:lnTo>
                  <a:pt x="0" y="211015"/>
                </a:lnTo>
                <a:lnTo>
                  <a:pt x="0" y="0"/>
                </a:lnTo>
                <a:close/>
              </a:path>
            </a:pathLst>
          </a:custGeom>
          <a:blipFill>
            <a:blip r:embed="rId2">
              <a:alphaModFix amt="75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AutoShape 4"/>
          <p:cNvSpPr/>
          <p:nvPr/>
        </p:nvSpPr>
        <p:spPr>
          <a:xfrm rot="-5376337">
            <a:off x="-400441" y="3241875"/>
            <a:ext cx="2075766" cy="0"/>
          </a:xfrm>
          <a:prstGeom prst="line">
            <a:avLst/>
          </a:prstGeom>
          <a:ln w="28575" cap="rnd">
            <a:solidFill>
              <a:srgbClr val="CDA442">
                <a:alpha val="74902"/>
              </a:srgbClr>
            </a:solidFill>
            <a:prstDash val="solid"/>
            <a:headEnd type="none" w="sm" len="sm"/>
            <a:tailEnd type="none" w="sm" len="sm"/>
          </a:ln>
        </p:spPr>
        <p:txBody>
          <a:bodyPr/>
          <a:lstStyle/>
          <a:p>
            <a:endParaRPr lang="en-US"/>
          </a:p>
        </p:txBody>
      </p:sp>
      <p:sp>
        <p:nvSpPr>
          <p:cNvPr id="5" name="TextBox 5"/>
          <p:cNvSpPr txBox="1"/>
          <p:nvPr/>
        </p:nvSpPr>
        <p:spPr>
          <a:xfrm>
            <a:off x="1360438" y="2075330"/>
            <a:ext cx="9702520" cy="920750"/>
          </a:xfrm>
          <a:prstGeom prst="rect">
            <a:avLst/>
          </a:prstGeom>
        </p:spPr>
        <p:txBody>
          <a:bodyPr lIns="0" tIns="0" rIns="0" bIns="0" rtlCol="0" anchor="t">
            <a:spAutoFit/>
          </a:bodyPr>
          <a:lstStyle/>
          <a:p>
            <a:pPr>
              <a:lnSpc>
                <a:spcPts val="6999"/>
              </a:lnSpc>
              <a:spcBef>
                <a:spcPct val="0"/>
              </a:spcBef>
            </a:pPr>
            <a:r>
              <a:rPr lang="en-US" sz="6999">
                <a:solidFill>
                  <a:srgbClr val="000000"/>
                </a:solidFill>
                <a:latin typeface="PT Sans Bold"/>
              </a:rPr>
              <a:t>Case Study: Scenario</a:t>
            </a:r>
          </a:p>
        </p:txBody>
      </p:sp>
      <p:sp>
        <p:nvSpPr>
          <p:cNvPr id="6" name="TextBox 6"/>
          <p:cNvSpPr txBox="1"/>
          <p:nvPr/>
        </p:nvSpPr>
        <p:spPr>
          <a:xfrm>
            <a:off x="1360438" y="3559175"/>
            <a:ext cx="14552860" cy="5804731"/>
          </a:xfrm>
          <a:prstGeom prst="rect">
            <a:avLst/>
          </a:prstGeom>
        </p:spPr>
        <p:txBody>
          <a:bodyPr lIns="0" tIns="0" rIns="0" bIns="0" rtlCol="0" anchor="t">
            <a:spAutoFit/>
          </a:bodyPr>
          <a:lstStyle/>
          <a:p>
            <a:pPr>
              <a:lnSpc>
                <a:spcPts val="3499"/>
              </a:lnSpc>
            </a:pPr>
            <a:r>
              <a:rPr lang="en-US" sz="2499" dirty="0">
                <a:solidFill>
                  <a:srgbClr val="000000"/>
                </a:solidFill>
                <a:latin typeface="PT Sans Bold"/>
              </a:rPr>
              <a:t>Debt to Income Ratio:</a:t>
            </a:r>
          </a:p>
          <a:p>
            <a:pPr>
              <a:lnSpc>
                <a:spcPts val="3499"/>
              </a:lnSpc>
            </a:pPr>
            <a:endParaRPr lang="en-US" sz="2499" dirty="0">
              <a:solidFill>
                <a:srgbClr val="000000"/>
              </a:solidFill>
              <a:latin typeface="PT Sans Bold"/>
            </a:endParaRPr>
          </a:p>
          <a:p>
            <a:pPr marL="539749" lvl="1" indent="-269875">
              <a:lnSpc>
                <a:spcPts val="3499"/>
              </a:lnSpc>
              <a:buFont typeface="Arial"/>
              <a:buChar char="•"/>
            </a:pPr>
            <a:r>
              <a:rPr lang="en-US" sz="2499" dirty="0">
                <a:solidFill>
                  <a:srgbClr val="000000"/>
                </a:solidFill>
                <a:latin typeface="PT Sans"/>
              </a:rPr>
              <a:t>$2,917 per month in GROSS income (before taxes)</a:t>
            </a:r>
          </a:p>
          <a:p>
            <a:pPr marL="539749" lvl="1" indent="-269875">
              <a:lnSpc>
                <a:spcPts val="3499"/>
              </a:lnSpc>
              <a:buFont typeface="Arial"/>
              <a:buChar char="•"/>
            </a:pPr>
            <a:r>
              <a:rPr lang="en-US" sz="2499" dirty="0">
                <a:solidFill>
                  <a:srgbClr val="000000"/>
                </a:solidFill>
                <a:latin typeface="PT Sans"/>
              </a:rPr>
              <a:t>Rent-$650, credit card-$20, car loan-$455: $1,125 per month</a:t>
            </a:r>
          </a:p>
          <a:p>
            <a:pPr marL="539749" lvl="1" indent="-269875">
              <a:lnSpc>
                <a:spcPts val="3499"/>
              </a:lnSpc>
              <a:buFont typeface="Arial"/>
              <a:buChar char="•"/>
            </a:pPr>
            <a:r>
              <a:rPr lang="en-US" sz="2499" dirty="0">
                <a:solidFill>
                  <a:srgbClr val="000000"/>
                </a:solidFill>
                <a:latin typeface="PT Sans"/>
              </a:rPr>
              <a:t>$1,125/$2,917=39% gross debt to income ratio</a:t>
            </a:r>
          </a:p>
          <a:p>
            <a:pPr marL="539749" lvl="1" indent="-269875">
              <a:lnSpc>
                <a:spcPts val="3499"/>
              </a:lnSpc>
              <a:buFont typeface="Arial"/>
              <a:buChar char="•"/>
            </a:pPr>
            <a:r>
              <a:rPr lang="en-US" sz="2499" dirty="0">
                <a:solidFill>
                  <a:srgbClr val="000000"/>
                </a:solidFill>
                <a:latin typeface="PT Sans"/>
              </a:rPr>
              <a:t>$2,917 Gross equates to approximately $2,100 Net (take home)</a:t>
            </a:r>
          </a:p>
          <a:p>
            <a:pPr marL="539749" lvl="1" indent="-269875">
              <a:lnSpc>
                <a:spcPts val="3499"/>
              </a:lnSpc>
              <a:buFont typeface="Arial"/>
              <a:buChar char="•"/>
            </a:pPr>
            <a:r>
              <a:rPr lang="en-US" sz="2499" dirty="0">
                <a:solidFill>
                  <a:srgbClr val="000000"/>
                </a:solidFill>
                <a:latin typeface="PT Sans"/>
              </a:rPr>
              <a:t>$1,125/$2,100=54% net debt to income</a:t>
            </a:r>
          </a:p>
          <a:p>
            <a:pPr marL="539749" lvl="1" indent="-269875">
              <a:lnSpc>
                <a:spcPts val="3499"/>
              </a:lnSpc>
              <a:buFont typeface="Arial"/>
              <a:buChar char="•"/>
            </a:pPr>
            <a:r>
              <a:rPr lang="en-US" sz="2499" dirty="0">
                <a:solidFill>
                  <a:srgbClr val="000000"/>
                </a:solidFill>
                <a:latin typeface="PT Sans"/>
              </a:rPr>
              <a:t>In other words, after paying bills, they has $975 for the rest of the month for other regular monthly bills (Utilities, cell, cable, groceries, gas, insurance, etc.)</a:t>
            </a:r>
          </a:p>
          <a:p>
            <a:pPr marL="539749" lvl="1" indent="-269875">
              <a:lnSpc>
                <a:spcPts val="3499"/>
              </a:lnSpc>
              <a:buFont typeface="Arial"/>
              <a:buChar char="•"/>
            </a:pPr>
            <a:r>
              <a:rPr lang="en-US" sz="2499" dirty="0">
                <a:solidFill>
                  <a:srgbClr val="000000"/>
                </a:solidFill>
                <a:latin typeface="PT Sans"/>
              </a:rPr>
              <a:t>How can they save ANYTHING?</a:t>
            </a:r>
          </a:p>
          <a:p>
            <a:pPr marL="539749" lvl="1" indent="-269875">
              <a:lnSpc>
                <a:spcPts val="3499"/>
              </a:lnSpc>
              <a:buFont typeface="Arial"/>
              <a:buChar char="•"/>
            </a:pPr>
            <a:r>
              <a:rPr lang="en-US" sz="2499" dirty="0">
                <a:solidFill>
                  <a:srgbClr val="000000"/>
                </a:solidFill>
                <a:latin typeface="PT Sans"/>
              </a:rPr>
              <a:t>What happens when their student loans come out of deferment???</a:t>
            </a:r>
          </a:p>
          <a:p>
            <a:pPr>
              <a:lnSpc>
                <a:spcPts val="3499"/>
              </a:lnSpc>
            </a:pPr>
            <a:endParaRPr lang="en-US" sz="2499" dirty="0">
              <a:solidFill>
                <a:srgbClr val="000000"/>
              </a:solidFill>
              <a:latin typeface="PT Sans"/>
            </a:endParaRPr>
          </a:p>
          <a:p>
            <a:pPr>
              <a:lnSpc>
                <a:spcPts val="3499"/>
              </a:lnSpc>
            </a:pPr>
            <a:endParaRPr lang="en-US" sz="2499" dirty="0">
              <a:solidFill>
                <a:srgbClr val="000000"/>
              </a:solidFill>
              <a:latin typeface="PT Sans"/>
            </a:endParaRPr>
          </a:p>
        </p:txBody>
      </p:sp>
      <p:sp>
        <p:nvSpPr>
          <p:cNvPr id="7" name="TextBox 7"/>
          <p:cNvSpPr txBox="1"/>
          <p:nvPr/>
        </p:nvSpPr>
        <p:spPr>
          <a:xfrm>
            <a:off x="818378" y="9464681"/>
            <a:ext cx="5066068" cy="320675"/>
          </a:xfrm>
          <a:prstGeom prst="rect">
            <a:avLst/>
          </a:prstGeom>
        </p:spPr>
        <p:txBody>
          <a:bodyPr lIns="0" tIns="0" rIns="0" bIns="0" rtlCol="0" anchor="t">
            <a:spAutoFit/>
          </a:bodyPr>
          <a:lstStyle/>
          <a:p>
            <a:pPr marL="0" lvl="0" indent="0" algn="just">
              <a:lnSpc>
                <a:spcPts val="2499"/>
              </a:lnSpc>
              <a:spcBef>
                <a:spcPct val="0"/>
              </a:spcBef>
            </a:pPr>
            <a:r>
              <a:rPr lang="en-US" sz="2499">
                <a:solidFill>
                  <a:srgbClr val="6D2077"/>
                </a:solidFill>
                <a:latin typeface="Montserrat"/>
              </a:rPr>
              <a:t>www.oppffcu.com</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82420" y="9286875"/>
            <a:ext cx="18852841" cy="0"/>
          </a:xfrm>
          <a:prstGeom prst="line">
            <a:avLst/>
          </a:prstGeom>
          <a:ln w="28575" cap="rnd">
            <a:solidFill>
              <a:srgbClr val="D9D9D9"/>
            </a:solidFill>
            <a:prstDash val="solid"/>
            <a:headEnd type="none" w="sm" len="sm"/>
            <a:tailEnd type="none" w="sm" len="sm"/>
          </a:ln>
        </p:spPr>
        <p:txBody>
          <a:bodyPr/>
          <a:lstStyle/>
          <a:p>
            <a:endParaRPr lang="en-US"/>
          </a:p>
        </p:txBody>
      </p:sp>
      <p:sp>
        <p:nvSpPr>
          <p:cNvPr id="3" name="Freeform 3"/>
          <p:cNvSpPr/>
          <p:nvPr/>
        </p:nvSpPr>
        <p:spPr>
          <a:xfrm rot="-5400000">
            <a:off x="215412" y="1249973"/>
            <a:ext cx="844062" cy="211015"/>
          </a:xfrm>
          <a:custGeom>
            <a:avLst/>
            <a:gdLst/>
            <a:ahLst/>
            <a:cxnLst/>
            <a:rect l="l" t="t" r="r" b="b"/>
            <a:pathLst>
              <a:path w="844062" h="211015">
                <a:moveTo>
                  <a:pt x="0" y="0"/>
                </a:moveTo>
                <a:lnTo>
                  <a:pt x="844061" y="0"/>
                </a:lnTo>
                <a:lnTo>
                  <a:pt x="844061" y="211015"/>
                </a:lnTo>
                <a:lnTo>
                  <a:pt x="0" y="211015"/>
                </a:lnTo>
                <a:lnTo>
                  <a:pt x="0" y="0"/>
                </a:lnTo>
                <a:close/>
              </a:path>
            </a:pathLst>
          </a:custGeom>
          <a:blipFill>
            <a:blip r:embed="rId2">
              <a:alphaModFix amt="75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AutoShape 4"/>
          <p:cNvSpPr/>
          <p:nvPr/>
        </p:nvSpPr>
        <p:spPr>
          <a:xfrm rot="-5376337">
            <a:off x="-400441" y="3241875"/>
            <a:ext cx="2075766" cy="0"/>
          </a:xfrm>
          <a:prstGeom prst="line">
            <a:avLst/>
          </a:prstGeom>
          <a:ln w="28575" cap="rnd">
            <a:solidFill>
              <a:srgbClr val="CDA442">
                <a:alpha val="74902"/>
              </a:srgbClr>
            </a:solidFill>
            <a:prstDash val="solid"/>
            <a:headEnd type="none" w="sm" len="sm"/>
            <a:tailEnd type="none" w="sm" len="sm"/>
          </a:ln>
        </p:spPr>
        <p:txBody>
          <a:bodyPr/>
          <a:lstStyle/>
          <a:p>
            <a:endParaRPr lang="en-US"/>
          </a:p>
        </p:txBody>
      </p:sp>
      <p:sp>
        <p:nvSpPr>
          <p:cNvPr id="5" name="TextBox 5"/>
          <p:cNvSpPr txBox="1"/>
          <p:nvPr/>
        </p:nvSpPr>
        <p:spPr>
          <a:xfrm>
            <a:off x="1360438" y="2075330"/>
            <a:ext cx="9702520" cy="920750"/>
          </a:xfrm>
          <a:prstGeom prst="rect">
            <a:avLst/>
          </a:prstGeom>
        </p:spPr>
        <p:txBody>
          <a:bodyPr lIns="0" tIns="0" rIns="0" bIns="0" rtlCol="0" anchor="t">
            <a:spAutoFit/>
          </a:bodyPr>
          <a:lstStyle/>
          <a:p>
            <a:pPr>
              <a:lnSpc>
                <a:spcPts val="6999"/>
              </a:lnSpc>
              <a:spcBef>
                <a:spcPct val="0"/>
              </a:spcBef>
            </a:pPr>
            <a:r>
              <a:rPr lang="en-US" sz="6999">
                <a:solidFill>
                  <a:srgbClr val="000000"/>
                </a:solidFill>
                <a:latin typeface="PT Sans Bold"/>
              </a:rPr>
              <a:t>Case Study: Scenario</a:t>
            </a:r>
          </a:p>
        </p:txBody>
      </p:sp>
      <p:sp>
        <p:nvSpPr>
          <p:cNvPr id="6" name="TextBox 6"/>
          <p:cNvSpPr txBox="1"/>
          <p:nvPr/>
        </p:nvSpPr>
        <p:spPr>
          <a:xfrm>
            <a:off x="1360438" y="3559175"/>
            <a:ext cx="14552860" cy="6253571"/>
          </a:xfrm>
          <a:prstGeom prst="rect">
            <a:avLst/>
          </a:prstGeom>
        </p:spPr>
        <p:txBody>
          <a:bodyPr lIns="0" tIns="0" rIns="0" bIns="0" rtlCol="0" anchor="t">
            <a:spAutoFit/>
          </a:bodyPr>
          <a:lstStyle/>
          <a:p>
            <a:pPr>
              <a:lnSpc>
                <a:spcPts val="3499"/>
              </a:lnSpc>
            </a:pPr>
            <a:r>
              <a:rPr lang="en-US" sz="2499" dirty="0">
                <a:solidFill>
                  <a:srgbClr val="000000"/>
                </a:solidFill>
                <a:latin typeface="PT Sans Bold"/>
              </a:rPr>
              <a:t>Recommendations</a:t>
            </a:r>
          </a:p>
          <a:p>
            <a:pPr>
              <a:lnSpc>
                <a:spcPts val="3499"/>
              </a:lnSpc>
            </a:pPr>
            <a:endParaRPr lang="en-US" sz="2499" dirty="0">
              <a:solidFill>
                <a:srgbClr val="000000"/>
              </a:solidFill>
              <a:latin typeface="PT Sans Bold"/>
            </a:endParaRPr>
          </a:p>
          <a:p>
            <a:pPr marL="539749" lvl="1" indent="-269875">
              <a:lnSpc>
                <a:spcPts val="3499"/>
              </a:lnSpc>
              <a:buFont typeface="Arial"/>
              <a:buChar char="•"/>
            </a:pPr>
            <a:r>
              <a:rPr lang="en-US" sz="2499" dirty="0">
                <a:solidFill>
                  <a:srgbClr val="000000"/>
                </a:solidFill>
                <a:latin typeface="PT Sans"/>
              </a:rPr>
              <a:t>Maybe get Vehicle financed elsewhere- Traded down-New payment $312/mo.</a:t>
            </a:r>
          </a:p>
          <a:p>
            <a:pPr marL="539749" lvl="1" indent="-269875">
              <a:lnSpc>
                <a:spcPts val="3499"/>
              </a:lnSpc>
              <a:buFont typeface="Arial"/>
              <a:buChar char="•"/>
            </a:pPr>
            <a:r>
              <a:rPr lang="en-US" sz="2499" dirty="0">
                <a:solidFill>
                  <a:srgbClr val="000000"/>
                </a:solidFill>
                <a:latin typeface="PT Sans"/>
              </a:rPr>
              <a:t>Credit card was 24.99%-Switched her card to a 10.99%-She is paying an extra $50/mo. over the minimum required and not charging new credit.</a:t>
            </a:r>
          </a:p>
          <a:p>
            <a:pPr marL="539749" lvl="1" indent="-269875">
              <a:lnSpc>
                <a:spcPts val="3499"/>
              </a:lnSpc>
              <a:buFont typeface="Arial"/>
              <a:buChar char="•"/>
            </a:pPr>
            <a:r>
              <a:rPr lang="en-US" sz="2499" dirty="0">
                <a:solidFill>
                  <a:srgbClr val="000000"/>
                </a:solidFill>
                <a:latin typeface="PT Sans"/>
              </a:rPr>
              <a:t>Discussed cell phone plan. Paying for high data usage plan and only used half of the data each month. Lowered their plan and saved her $40/mo.</a:t>
            </a:r>
          </a:p>
          <a:p>
            <a:pPr marL="539749" lvl="1" indent="-269875">
              <a:lnSpc>
                <a:spcPts val="3499"/>
              </a:lnSpc>
              <a:buFont typeface="Arial"/>
              <a:buChar char="•"/>
            </a:pPr>
            <a:r>
              <a:rPr lang="en-US" sz="2499" dirty="0">
                <a:solidFill>
                  <a:srgbClr val="000000"/>
                </a:solidFill>
                <a:latin typeface="PT Sans"/>
              </a:rPr>
              <a:t>Discussed cable plan. Rarely home and only watches a few select channels. Found that Comcast offered a basic plan with all of her favorite channels. Saved $60/mo.</a:t>
            </a:r>
          </a:p>
          <a:p>
            <a:pPr marL="539749" lvl="1" indent="-269875">
              <a:lnSpc>
                <a:spcPts val="3499"/>
              </a:lnSpc>
              <a:buFont typeface="Arial"/>
              <a:buChar char="•"/>
            </a:pPr>
            <a:r>
              <a:rPr lang="en-US" sz="2499" dirty="0">
                <a:solidFill>
                  <a:srgbClr val="000000"/>
                </a:solidFill>
                <a:latin typeface="PT Sans"/>
              </a:rPr>
              <a:t>When the smoke cleared</a:t>
            </a:r>
            <a:r>
              <a:rPr lang="en-US" sz="2499">
                <a:solidFill>
                  <a:srgbClr val="000000"/>
                </a:solidFill>
                <a:latin typeface="PT Sans"/>
              </a:rPr>
              <a:t>, they </a:t>
            </a:r>
            <a:r>
              <a:rPr lang="en-US" sz="2499" dirty="0">
                <a:solidFill>
                  <a:srgbClr val="000000"/>
                </a:solidFill>
                <a:latin typeface="PT Sans"/>
              </a:rPr>
              <a:t>had an additional $296/mo. for the essentials and began a transfer to savings for $75/mo. out of that.</a:t>
            </a:r>
          </a:p>
          <a:p>
            <a:pPr>
              <a:lnSpc>
                <a:spcPts val="3499"/>
              </a:lnSpc>
            </a:pPr>
            <a:endParaRPr lang="en-US" sz="2499" dirty="0">
              <a:solidFill>
                <a:srgbClr val="000000"/>
              </a:solidFill>
              <a:latin typeface="PT Sans"/>
            </a:endParaRPr>
          </a:p>
          <a:p>
            <a:pPr>
              <a:lnSpc>
                <a:spcPts val="3499"/>
              </a:lnSpc>
            </a:pPr>
            <a:endParaRPr lang="en-US" sz="2499" dirty="0">
              <a:solidFill>
                <a:srgbClr val="000000"/>
              </a:solidFill>
              <a:latin typeface="PT Sans"/>
            </a:endParaRPr>
          </a:p>
          <a:p>
            <a:pPr>
              <a:lnSpc>
                <a:spcPts val="3499"/>
              </a:lnSpc>
            </a:pPr>
            <a:endParaRPr lang="en-US" sz="2499" dirty="0">
              <a:solidFill>
                <a:srgbClr val="000000"/>
              </a:solidFill>
              <a:latin typeface="PT Sans"/>
            </a:endParaRPr>
          </a:p>
        </p:txBody>
      </p:sp>
      <p:sp>
        <p:nvSpPr>
          <p:cNvPr id="7" name="TextBox 7"/>
          <p:cNvSpPr txBox="1"/>
          <p:nvPr/>
        </p:nvSpPr>
        <p:spPr>
          <a:xfrm>
            <a:off x="818378" y="9464681"/>
            <a:ext cx="5066068" cy="320675"/>
          </a:xfrm>
          <a:prstGeom prst="rect">
            <a:avLst/>
          </a:prstGeom>
        </p:spPr>
        <p:txBody>
          <a:bodyPr lIns="0" tIns="0" rIns="0" bIns="0" rtlCol="0" anchor="t">
            <a:spAutoFit/>
          </a:bodyPr>
          <a:lstStyle/>
          <a:p>
            <a:pPr marL="0" lvl="0" indent="0" algn="just">
              <a:lnSpc>
                <a:spcPts val="2499"/>
              </a:lnSpc>
              <a:spcBef>
                <a:spcPct val="0"/>
              </a:spcBef>
            </a:pPr>
            <a:r>
              <a:rPr lang="en-US" sz="2499">
                <a:solidFill>
                  <a:srgbClr val="6D2077"/>
                </a:solidFill>
                <a:latin typeface="Montserrat"/>
              </a:rPr>
              <a:t>www.oppffcu.com</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82420" y="0"/>
            <a:ext cx="8686715" cy="10287000"/>
            <a:chOff x="0" y="0"/>
            <a:chExt cx="11582287" cy="13716000"/>
          </a:xfrm>
        </p:grpSpPr>
        <p:pic>
          <p:nvPicPr>
            <p:cNvPr id="3" name="Picture 3"/>
            <p:cNvPicPr>
              <a:picLocks noChangeAspect="1"/>
            </p:cNvPicPr>
            <p:nvPr/>
          </p:nvPicPr>
          <p:blipFill>
            <a:blip r:embed="rId2"/>
            <a:srcRect l="21834" r="21834"/>
            <a:stretch>
              <a:fillRect/>
            </a:stretch>
          </p:blipFill>
          <p:spPr>
            <a:xfrm>
              <a:off x="0" y="0"/>
              <a:ext cx="11582287" cy="13716000"/>
            </a:xfrm>
            <a:prstGeom prst="rect">
              <a:avLst/>
            </a:prstGeom>
          </p:spPr>
        </p:pic>
      </p:grpSp>
      <p:sp>
        <p:nvSpPr>
          <p:cNvPr id="4" name="Freeform 4"/>
          <p:cNvSpPr/>
          <p:nvPr/>
        </p:nvSpPr>
        <p:spPr>
          <a:xfrm rot="-5400000">
            <a:off x="8549787" y="1249973"/>
            <a:ext cx="844062" cy="211015"/>
          </a:xfrm>
          <a:custGeom>
            <a:avLst/>
            <a:gdLst/>
            <a:ahLst/>
            <a:cxnLst/>
            <a:rect l="l" t="t" r="r" b="b"/>
            <a:pathLst>
              <a:path w="844062" h="211015">
                <a:moveTo>
                  <a:pt x="0" y="0"/>
                </a:moveTo>
                <a:lnTo>
                  <a:pt x="844061" y="0"/>
                </a:lnTo>
                <a:lnTo>
                  <a:pt x="844061" y="211015"/>
                </a:lnTo>
                <a:lnTo>
                  <a:pt x="0" y="211015"/>
                </a:lnTo>
                <a:lnTo>
                  <a:pt x="0" y="0"/>
                </a:lnTo>
                <a:close/>
              </a:path>
            </a:pathLst>
          </a:custGeom>
          <a:blipFill>
            <a:blip r:embed="rId3">
              <a:alphaModFix amt="75000"/>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AutoShape 5"/>
          <p:cNvSpPr/>
          <p:nvPr/>
        </p:nvSpPr>
        <p:spPr>
          <a:xfrm flipV="1">
            <a:off x="8964674" y="2218304"/>
            <a:ext cx="14288" cy="2075717"/>
          </a:xfrm>
          <a:prstGeom prst="line">
            <a:avLst/>
          </a:prstGeom>
          <a:ln w="28575" cap="rnd">
            <a:solidFill>
              <a:srgbClr val="CDA442">
                <a:alpha val="74902"/>
              </a:srgbClr>
            </a:solidFill>
            <a:prstDash val="solid"/>
            <a:headEnd type="none" w="sm" len="sm"/>
            <a:tailEnd type="none" w="sm" len="sm"/>
          </a:ln>
        </p:spPr>
        <p:txBody>
          <a:bodyPr/>
          <a:lstStyle/>
          <a:p>
            <a:endParaRPr lang="en-US"/>
          </a:p>
        </p:txBody>
      </p:sp>
      <p:sp>
        <p:nvSpPr>
          <p:cNvPr id="6" name="TextBox 6"/>
          <p:cNvSpPr txBox="1"/>
          <p:nvPr/>
        </p:nvSpPr>
        <p:spPr>
          <a:xfrm>
            <a:off x="9544050" y="966543"/>
            <a:ext cx="6861631" cy="920750"/>
          </a:xfrm>
          <a:prstGeom prst="rect">
            <a:avLst/>
          </a:prstGeom>
        </p:spPr>
        <p:txBody>
          <a:bodyPr lIns="0" tIns="0" rIns="0" bIns="0" rtlCol="0" anchor="t">
            <a:spAutoFit/>
          </a:bodyPr>
          <a:lstStyle/>
          <a:p>
            <a:pPr>
              <a:lnSpc>
                <a:spcPts val="6999"/>
              </a:lnSpc>
              <a:spcBef>
                <a:spcPct val="0"/>
              </a:spcBef>
            </a:pPr>
            <a:r>
              <a:rPr lang="en-US" sz="6999">
                <a:solidFill>
                  <a:srgbClr val="000000"/>
                </a:solidFill>
                <a:latin typeface="PT Sans Bold"/>
              </a:rPr>
              <a:t>Shoveling Out</a:t>
            </a:r>
          </a:p>
        </p:txBody>
      </p:sp>
      <p:sp>
        <p:nvSpPr>
          <p:cNvPr id="7" name="TextBox 7"/>
          <p:cNvSpPr txBox="1"/>
          <p:nvPr/>
        </p:nvSpPr>
        <p:spPr>
          <a:xfrm>
            <a:off x="9551373" y="2218304"/>
            <a:ext cx="8131723" cy="8299450"/>
          </a:xfrm>
          <a:prstGeom prst="rect">
            <a:avLst/>
          </a:prstGeom>
        </p:spPr>
        <p:txBody>
          <a:bodyPr lIns="0" tIns="0" rIns="0" bIns="0" rtlCol="0" anchor="t">
            <a:spAutoFit/>
          </a:bodyPr>
          <a:lstStyle/>
          <a:p>
            <a:pPr>
              <a:lnSpc>
                <a:spcPts val="3499"/>
              </a:lnSpc>
            </a:pPr>
            <a:r>
              <a:rPr lang="en-US" sz="2499" dirty="0">
                <a:solidFill>
                  <a:srgbClr val="000000"/>
                </a:solidFill>
                <a:latin typeface="Montserrat Bold"/>
              </a:rPr>
              <a:t>Debt Consolidation?</a:t>
            </a:r>
          </a:p>
          <a:p>
            <a:pPr>
              <a:lnSpc>
                <a:spcPts val="3499"/>
              </a:lnSpc>
            </a:pPr>
            <a:r>
              <a:rPr lang="en-US" sz="2499" dirty="0">
                <a:solidFill>
                  <a:srgbClr val="000000"/>
                </a:solidFill>
                <a:latin typeface="Montserrat"/>
              </a:rPr>
              <a:t>Pros</a:t>
            </a:r>
          </a:p>
          <a:p>
            <a:pPr marL="539749" lvl="1" indent="-269875">
              <a:lnSpc>
                <a:spcPts val="3499"/>
              </a:lnSpc>
              <a:buFont typeface="Arial"/>
              <a:buChar char="•"/>
            </a:pPr>
            <a:r>
              <a:rPr lang="en-US" sz="2499" dirty="0">
                <a:solidFill>
                  <a:srgbClr val="000000"/>
                </a:solidFill>
                <a:latin typeface="Montserrat"/>
              </a:rPr>
              <a:t>All non-secured payments are rolled into one payment</a:t>
            </a:r>
          </a:p>
          <a:p>
            <a:pPr marL="539749" lvl="1" indent="-269875">
              <a:lnSpc>
                <a:spcPts val="3499"/>
              </a:lnSpc>
              <a:buFont typeface="Arial"/>
              <a:buChar char="•"/>
            </a:pPr>
            <a:r>
              <a:rPr lang="en-US" sz="2499" dirty="0">
                <a:solidFill>
                  <a:srgbClr val="000000"/>
                </a:solidFill>
                <a:latin typeface="Montserrat"/>
              </a:rPr>
              <a:t>Can lower the rate on many high-rate credit cards</a:t>
            </a:r>
          </a:p>
          <a:p>
            <a:pPr marL="539749" lvl="1" indent="-269875">
              <a:lnSpc>
                <a:spcPts val="3499"/>
              </a:lnSpc>
              <a:buFont typeface="Arial"/>
              <a:buChar char="•"/>
            </a:pPr>
            <a:r>
              <a:rPr lang="en-US" sz="2499" dirty="0">
                <a:solidFill>
                  <a:srgbClr val="000000"/>
                </a:solidFill>
                <a:latin typeface="Montserrat"/>
              </a:rPr>
              <a:t>Set term to pay it back-not revolving</a:t>
            </a:r>
          </a:p>
          <a:p>
            <a:pPr marL="539749" lvl="1" indent="-269875">
              <a:lnSpc>
                <a:spcPts val="3499"/>
              </a:lnSpc>
              <a:buFont typeface="Arial"/>
              <a:buChar char="•"/>
            </a:pPr>
            <a:r>
              <a:rPr lang="en-US" sz="2499" dirty="0">
                <a:solidFill>
                  <a:srgbClr val="000000"/>
                </a:solidFill>
                <a:latin typeface="Montserrat"/>
              </a:rPr>
              <a:t>Can pay off most of your unsecured debt within 60 months</a:t>
            </a:r>
          </a:p>
          <a:p>
            <a:pPr>
              <a:lnSpc>
                <a:spcPts val="3499"/>
              </a:lnSpc>
            </a:pPr>
            <a:endParaRPr lang="en-US" sz="2499" dirty="0">
              <a:solidFill>
                <a:srgbClr val="000000"/>
              </a:solidFill>
              <a:latin typeface="Montserrat"/>
            </a:endParaRPr>
          </a:p>
          <a:p>
            <a:pPr>
              <a:lnSpc>
                <a:spcPts val="3499"/>
              </a:lnSpc>
            </a:pPr>
            <a:r>
              <a:rPr lang="en-US" sz="2499" dirty="0">
                <a:solidFill>
                  <a:srgbClr val="000000"/>
                </a:solidFill>
                <a:latin typeface="Montserrat"/>
              </a:rPr>
              <a:t>Cons</a:t>
            </a:r>
          </a:p>
          <a:p>
            <a:pPr marL="539749" lvl="1" indent="-269875">
              <a:lnSpc>
                <a:spcPts val="3499"/>
              </a:lnSpc>
              <a:buFont typeface="Arial"/>
              <a:buChar char="•"/>
            </a:pPr>
            <a:r>
              <a:rPr lang="en-US" sz="2499" dirty="0">
                <a:solidFill>
                  <a:srgbClr val="000000"/>
                </a:solidFill>
                <a:latin typeface="Montserrat"/>
              </a:rPr>
              <a:t>Putting a band-aid on a knife wound</a:t>
            </a:r>
          </a:p>
          <a:p>
            <a:pPr marL="539749" lvl="1" indent="-269875">
              <a:lnSpc>
                <a:spcPts val="3499"/>
              </a:lnSpc>
              <a:buFont typeface="Arial"/>
              <a:buChar char="•"/>
            </a:pPr>
            <a:r>
              <a:rPr lang="en-US" sz="2499" dirty="0">
                <a:solidFill>
                  <a:srgbClr val="000000"/>
                </a:solidFill>
                <a:latin typeface="Montserrat"/>
              </a:rPr>
              <a:t>Temptation of running the credit cards back up to their limit after you just paid them off</a:t>
            </a:r>
          </a:p>
          <a:p>
            <a:pPr marL="539749" lvl="1" indent="-269875">
              <a:lnSpc>
                <a:spcPts val="3499"/>
              </a:lnSpc>
              <a:buFont typeface="Arial"/>
              <a:buChar char="•"/>
            </a:pPr>
            <a:r>
              <a:rPr lang="en-US" sz="2499" dirty="0">
                <a:solidFill>
                  <a:srgbClr val="000000"/>
                </a:solidFill>
                <a:latin typeface="Montserrat"/>
              </a:rPr>
              <a:t>Are you just prolonging the inevitable?</a:t>
            </a:r>
          </a:p>
          <a:p>
            <a:pPr marL="539749" lvl="1" indent="-269875">
              <a:lnSpc>
                <a:spcPts val="3499"/>
              </a:lnSpc>
              <a:buFont typeface="Arial"/>
              <a:buChar char="•"/>
            </a:pPr>
            <a:r>
              <a:rPr lang="en-US" sz="2499" dirty="0">
                <a:solidFill>
                  <a:srgbClr val="000000"/>
                </a:solidFill>
                <a:latin typeface="Montserrat"/>
              </a:rPr>
              <a:t>Bankruptcy (pros and cons)</a:t>
            </a:r>
          </a:p>
          <a:p>
            <a:pPr>
              <a:lnSpc>
                <a:spcPts val="3499"/>
              </a:lnSpc>
            </a:pPr>
            <a:endParaRPr lang="en-US" sz="2499" dirty="0">
              <a:solidFill>
                <a:srgbClr val="000000"/>
              </a:solidFill>
              <a:latin typeface="Montserrat"/>
            </a:endParaRPr>
          </a:p>
          <a:p>
            <a:pPr>
              <a:lnSpc>
                <a:spcPts val="3499"/>
              </a:lnSpc>
            </a:pPr>
            <a:endParaRPr lang="en-US" sz="2499" dirty="0">
              <a:solidFill>
                <a:srgbClr val="000000"/>
              </a:solidFill>
              <a:latin typeface="Montserrat"/>
            </a:endParaRPr>
          </a:p>
          <a:p>
            <a:pPr>
              <a:lnSpc>
                <a:spcPts val="3499"/>
              </a:lnSpc>
            </a:pPr>
            <a:endParaRPr lang="en-US" sz="2499" dirty="0">
              <a:solidFill>
                <a:srgbClr val="000000"/>
              </a:solidFill>
              <a:latin typeface="Montserrat"/>
            </a:endParaRPr>
          </a:p>
        </p:txBody>
      </p:sp>
      <p:sp>
        <p:nvSpPr>
          <p:cNvPr id="8" name="TextBox 8"/>
          <p:cNvSpPr txBox="1"/>
          <p:nvPr/>
        </p:nvSpPr>
        <p:spPr>
          <a:xfrm>
            <a:off x="818378" y="9464681"/>
            <a:ext cx="5066068" cy="320675"/>
          </a:xfrm>
          <a:prstGeom prst="rect">
            <a:avLst/>
          </a:prstGeom>
        </p:spPr>
        <p:txBody>
          <a:bodyPr lIns="0" tIns="0" rIns="0" bIns="0" rtlCol="0" anchor="t">
            <a:spAutoFit/>
          </a:bodyPr>
          <a:lstStyle/>
          <a:p>
            <a:pPr marL="0" lvl="0" indent="0" algn="just">
              <a:lnSpc>
                <a:spcPts val="2499"/>
              </a:lnSpc>
              <a:spcBef>
                <a:spcPct val="0"/>
              </a:spcBef>
            </a:pPr>
            <a:r>
              <a:rPr lang="en-US" sz="2499">
                <a:solidFill>
                  <a:srgbClr val="FFFFFF"/>
                </a:solidFill>
                <a:latin typeface="Montserrat"/>
              </a:rPr>
              <a:t>www.oppffcu.com</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82420" y="9286875"/>
            <a:ext cx="18852841" cy="0"/>
          </a:xfrm>
          <a:prstGeom prst="line">
            <a:avLst/>
          </a:prstGeom>
          <a:ln w="28575" cap="rnd">
            <a:solidFill>
              <a:srgbClr val="D9D9D9"/>
            </a:solidFill>
            <a:prstDash val="solid"/>
            <a:headEnd type="none" w="sm" len="sm"/>
            <a:tailEnd type="none" w="sm" len="sm"/>
          </a:ln>
        </p:spPr>
        <p:txBody>
          <a:bodyPr/>
          <a:lstStyle/>
          <a:p>
            <a:endParaRPr lang="en-US"/>
          </a:p>
        </p:txBody>
      </p:sp>
      <p:sp>
        <p:nvSpPr>
          <p:cNvPr id="3" name="Freeform 3"/>
          <p:cNvSpPr/>
          <p:nvPr/>
        </p:nvSpPr>
        <p:spPr>
          <a:xfrm rot="-5400000">
            <a:off x="215412" y="1249973"/>
            <a:ext cx="844062" cy="211015"/>
          </a:xfrm>
          <a:custGeom>
            <a:avLst/>
            <a:gdLst/>
            <a:ahLst/>
            <a:cxnLst/>
            <a:rect l="l" t="t" r="r" b="b"/>
            <a:pathLst>
              <a:path w="844062" h="211015">
                <a:moveTo>
                  <a:pt x="0" y="0"/>
                </a:moveTo>
                <a:lnTo>
                  <a:pt x="844061" y="0"/>
                </a:lnTo>
                <a:lnTo>
                  <a:pt x="844061" y="211015"/>
                </a:lnTo>
                <a:lnTo>
                  <a:pt x="0" y="211015"/>
                </a:lnTo>
                <a:lnTo>
                  <a:pt x="0" y="0"/>
                </a:lnTo>
                <a:close/>
              </a:path>
            </a:pathLst>
          </a:custGeom>
          <a:blipFill>
            <a:blip r:embed="rId2">
              <a:alphaModFix amt="75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AutoShape 4"/>
          <p:cNvSpPr/>
          <p:nvPr/>
        </p:nvSpPr>
        <p:spPr>
          <a:xfrm rot="-5376337">
            <a:off x="-400441" y="3241875"/>
            <a:ext cx="2075766" cy="0"/>
          </a:xfrm>
          <a:prstGeom prst="line">
            <a:avLst/>
          </a:prstGeom>
          <a:ln w="28575" cap="rnd">
            <a:solidFill>
              <a:srgbClr val="CDA442">
                <a:alpha val="74902"/>
              </a:srgbClr>
            </a:solidFill>
            <a:prstDash val="solid"/>
            <a:headEnd type="none" w="sm" len="sm"/>
            <a:tailEnd type="none" w="sm" len="sm"/>
          </a:ln>
        </p:spPr>
        <p:txBody>
          <a:bodyPr/>
          <a:lstStyle/>
          <a:p>
            <a:endParaRPr lang="en-US"/>
          </a:p>
        </p:txBody>
      </p:sp>
      <p:sp>
        <p:nvSpPr>
          <p:cNvPr id="5" name="TextBox 5"/>
          <p:cNvSpPr txBox="1"/>
          <p:nvPr/>
        </p:nvSpPr>
        <p:spPr>
          <a:xfrm>
            <a:off x="1360438" y="2075330"/>
            <a:ext cx="9702520" cy="920750"/>
          </a:xfrm>
          <a:prstGeom prst="rect">
            <a:avLst/>
          </a:prstGeom>
        </p:spPr>
        <p:txBody>
          <a:bodyPr lIns="0" tIns="0" rIns="0" bIns="0" rtlCol="0" anchor="t">
            <a:spAutoFit/>
          </a:bodyPr>
          <a:lstStyle/>
          <a:p>
            <a:pPr>
              <a:lnSpc>
                <a:spcPts val="6999"/>
              </a:lnSpc>
              <a:spcBef>
                <a:spcPct val="0"/>
              </a:spcBef>
            </a:pPr>
            <a:r>
              <a:rPr lang="en-US" sz="6999">
                <a:solidFill>
                  <a:srgbClr val="000000"/>
                </a:solidFill>
                <a:latin typeface="PT Sans Bold"/>
              </a:rPr>
              <a:t>Shoveling Out</a:t>
            </a:r>
          </a:p>
        </p:txBody>
      </p:sp>
      <p:sp>
        <p:nvSpPr>
          <p:cNvPr id="6" name="TextBox 6"/>
          <p:cNvSpPr txBox="1"/>
          <p:nvPr/>
        </p:nvSpPr>
        <p:spPr>
          <a:xfrm>
            <a:off x="1360438" y="3559175"/>
            <a:ext cx="14552860" cy="7151253"/>
          </a:xfrm>
          <a:prstGeom prst="rect">
            <a:avLst/>
          </a:prstGeom>
        </p:spPr>
        <p:txBody>
          <a:bodyPr lIns="0" tIns="0" rIns="0" bIns="0" rtlCol="0" anchor="t">
            <a:spAutoFit/>
          </a:bodyPr>
          <a:lstStyle/>
          <a:p>
            <a:pPr>
              <a:lnSpc>
                <a:spcPts val="3499"/>
              </a:lnSpc>
            </a:pPr>
            <a:r>
              <a:rPr lang="en-US" sz="2499" dirty="0">
                <a:solidFill>
                  <a:srgbClr val="000000"/>
                </a:solidFill>
                <a:latin typeface="PT Sans Bold"/>
              </a:rPr>
              <a:t>Review Monthly Expenses in Relation to Income:</a:t>
            </a:r>
            <a:br>
              <a:rPr lang="en-US" sz="2499" dirty="0">
                <a:solidFill>
                  <a:srgbClr val="000000"/>
                </a:solidFill>
                <a:latin typeface="PT Sans Bold"/>
              </a:rPr>
            </a:br>
            <a:endParaRPr lang="en-US" sz="2499" dirty="0">
              <a:solidFill>
                <a:srgbClr val="000000"/>
              </a:solidFill>
              <a:latin typeface="PT Sans Bold"/>
            </a:endParaRPr>
          </a:p>
          <a:p>
            <a:pPr marL="539749" lvl="1" indent="-269875">
              <a:lnSpc>
                <a:spcPts val="3499"/>
              </a:lnSpc>
              <a:buFont typeface="Arial"/>
              <a:buChar char="•"/>
            </a:pPr>
            <a:r>
              <a:rPr lang="en-US" sz="2499" dirty="0">
                <a:solidFill>
                  <a:srgbClr val="000000"/>
                </a:solidFill>
                <a:latin typeface="PT Sans"/>
              </a:rPr>
              <a:t>This is Budgeting 2.0</a:t>
            </a:r>
          </a:p>
          <a:p>
            <a:pPr marL="1079499" lvl="2" indent="-359833">
              <a:lnSpc>
                <a:spcPts val="3499"/>
              </a:lnSpc>
              <a:buFont typeface="Arial"/>
              <a:buChar char="⚬"/>
            </a:pPr>
            <a:r>
              <a:rPr lang="en-US" sz="2499" dirty="0">
                <a:solidFill>
                  <a:srgbClr val="000000"/>
                </a:solidFill>
                <a:latin typeface="PT Sans"/>
              </a:rPr>
              <a:t>Write down EVERYTHING you spend money on including a pack of gum or a cup of coffee</a:t>
            </a:r>
          </a:p>
          <a:p>
            <a:pPr marL="1079499" lvl="2" indent="-359833">
              <a:lnSpc>
                <a:spcPts val="3499"/>
              </a:lnSpc>
              <a:buFont typeface="Arial"/>
              <a:buChar char="⚬"/>
            </a:pPr>
            <a:r>
              <a:rPr lang="en-US" sz="2499" dirty="0">
                <a:solidFill>
                  <a:srgbClr val="000000"/>
                </a:solidFill>
                <a:latin typeface="PT Sans"/>
              </a:rPr>
              <a:t>Better yet, track it in a program such as Quicken or Mint</a:t>
            </a:r>
          </a:p>
          <a:p>
            <a:pPr marL="1079499" lvl="2" indent="-359833">
              <a:lnSpc>
                <a:spcPts val="3499"/>
              </a:lnSpc>
              <a:buFont typeface="Arial"/>
              <a:buChar char="⚬"/>
            </a:pPr>
            <a:r>
              <a:rPr lang="en-US" sz="2499" dirty="0">
                <a:solidFill>
                  <a:srgbClr val="000000"/>
                </a:solidFill>
                <a:latin typeface="PT Sans"/>
              </a:rPr>
              <a:t>You will soon see that you spend WAY too much money on pizza!</a:t>
            </a:r>
          </a:p>
          <a:p>
            <a:pPr marL="1079499" lvl="2" indent="-359833">
              <a:lnSpc>
                <a:spcPts val="3499"/>
              </a:lnSpc>
              <a:buFont typeface="Arial"/>
              <a:buChar char="⚬"/>
            </a:pPr>
            <a:r>
              <a:rPr lang="en-US" sz="2499" dirty="0">
                <a:solidFill>
                  <a:srgbClr val="000000"/>
                </a:solidFill>
                <a:latin typeface="PT Sans"/>
              </a:rPr>
              <a:t>Create a budget and stick to it. I have heard people refer to it as being as hard as quitting smoking or losing weight</a:t>
            </a:r>
          </a:p>
          <a:p>
            <a:pPr marL="539749" lvl="1" indent="-269875">
              <a:lnSpc>
                <a:spcPts val="3499"/>
              </a:lnSpc>
              <a:buFont typeface="Arial"/>
              <a:buChar char="•"/>
            </a:pPr>
            <a:r>
              <a:rPr lang="en-US" sz="2499" dirty="0">
                <a:solidFill>
                  <a:srgbClr val="000000"/>
                </a:solidFill>
                <a:latin typeface="PT Sans"/>
              </a:rPr>
              <a:t>Track your Credit Report</a:t>
            </a:r>
          </a:p>
          <a:p>
            <a:pPr marL="1079499" lvl="2" indent="-359833">
              <a:lnSpc>
                <a:spcPts val="3499"/>
              </a:lnSpc>
              <a:buFont typeface="Arial"/>
              <a:buChar char="⚬"/>
            </a:pPr>
            <a:r>
              <a:rPr lang="en-US" sz="2499" dirty="0">
                <a:solidFill>
                  <a:srgbClr val="000000"/>
                </a:solidFill>
                <a:latin typeface="PT Sans"/>
              </a:rPr>
              <a:t>www.annualcreditreport.com</a:t>
            </a:r>
          </a:p>
          <a:p>
            <a:pPr marL="1079499" lvl="2" indent="-359833">
              <a:lnSpc>
                <a:spcPts val="3499"/>
              </a:lnSpc>
              <a:buFont typeface="Arial"/>
              <a:buChar char="⚬"/>
            </a:pPr>
            <a:r>
              <a:rPr lang="en-US" sz="2499" dirty="0">
                <a:solidFill>
                  <a:srgbClr val="000000"/>
                </a:solidFill>
                <a:latin typeface="PT Sans"/>
              </a:rPr>
              <a:t>You may be surprised to see an unpaid medical collection or two!</a:t>
            </a:r>
          </a:p>
          <a:p>
            <a:pPr marL="1079499" lvl="2" indent="-359833">
              <a:lnSpc>
                <a:spcPts val="3499"/>
              </a:lnSpc>
              <a:buFont typeface="Arial"/>
              <a:buChar char="⚬"/>
            </a:pPr>
            <a:r>
              <a:rPr lang="en-US" sz="2499" dirty="0">
                <a:solidFill>
                  <a:srgbClr val="000000"/>
                </a:solidFill>
                <a:latin typeface="PT Sans"/>
              </a:rPr>
              <a:t>Learn how to read your credit report. It is NOT just about a score. </a:t>
            </a:r>
          </a:p>
          <a:p>
            <a:pPr>
              <a:lnSpc>
                <a:spcPts val="3499"/>
              </a:lnSpc>
            </a:pPr>
            <a:endParaRPr lang="en-US" sz="2499" dirty="0">
              <a:solidFill>
                <a:srgbClr val="000000"/>
              </a:solidFill>
              <a:latin typeface="PT Sans"/>
            </a:endParaRPr>
          </a:p>
          <a:p>
            <a:pPr>
              <a:lnSpc>
                <a:spcPts val="3499"/>
              </a:lnSpc>
            </a:pPr>
            <a:endParaRPr lang="en-US" sz="2499" dirty="0">
              <a:solidFill>
                <a:srgbClr val="000000"/>
              </a:solidFill>
              <a:latin typeface="PT Sans"/>
            </a:endParaRPr>
          </a:p>
          <a:p>
            <a:pPr>
              <a:lnSpc>
                <a:spcPts val="3499"/>
              </a:lnSpc>
            </a:pPr>
            <a:endParaRPr lang="en-US" sz="2499" dirty="0">
              <a:solidFill>
                <a:srgbClr val="000000"/>
              </a:solidFill>
              <a:latin typeface="PT Sans"/>
            </a:endParaRPr>
          </a:p>
          <a:p>
            <a:pPr>
              <a:lnSpc>
                <a:spcPts val="3499"/>
              </a:lnSpc>
            </a:pPr>
            <a:endParaRPr lang="en-US" sz="2499" dirty="0">
              <a:solidFill>
                <a:srgbClr val="000000"/>
              </a:solidFill>
              <a:latin typeface="PT Sans"/>
            </a:endParaRPr>
          </a:p>
        </p:txBody>
      </p:sp>
      <p:sp>
        <p:nvSpPr>
          <p:cNvPr id="7" name="TextBox 7"/>
          <p:cNvSpPr txBox="1"/>
          <p:nvPr/>
        </p:nvSpPr>
        <p:spPr>
          <a:xfrm>
            <a:off x="818378" y="9464681"/>
            <a:ext cx="5066068" cy="320675"/>
          </a:xfrm>
          <a:prstGeom prst="rect">
            <a:avLst/>
          </a:prstGeom>
        </p:spPr>
        <p:txBody>
          <a:bodyPr lIns="0" tIns="0" rIns="0" bIns="0" rtlCol="0" anchor="t">
            <a:spAutoFit/>
          </a:bodyPr>
          <a:lstStyle/>
          <a:p>
            <a:pPr marL="0" lvl="0" indent="0" algn="just">
              <a:lnSpc>
                <a:spcPts val="2499"/>
              </a:lnSpc>
              <a:spcBef>
                <a:spcPct val="0"/>
              </a:spcBef>
            </a:pPr>
            <a:r>
              <a:rPr lang="en-US" sz="2499">
                <a:solidFill>
                  <a:srgbClr val="6D2077"/>
                </a:solidFill>
                <a:latin typeface="Montserrat"/>
              </a:rPr>
              <a:t>www.oppffcu.com</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82420" y="9286875"/>
            <a:ext cx="18852841" cy="0"/>
          </a:xfrm>
          <a:prstGeom prst="line">
            <a:avLst/>
          </a:prstGeom>
          <a:ln w="28575" cap="rnd">
            <a:solidFill>
              <a:srgbClr val="D9D9D9"/>
            </a:solidFill>
            <a:prstDash val="solid"/>
            <a:headEnd type="none" w="sm" len="sm"/>
            <a:tailEnd type="none" w="sm" len="sm"/>
          </a:ln>
        </p:spPr>
        <p:txBody>
          <a:bodyPr/>
          <a:lstStyle/>
          <a:p>
            <a:endParaRPr lang="en-US"/>
          </a:p>
        </p:txBody>
      </p:sp>
      <p:sp>
        <p:nvSpPr>
          <p:cNvPr id="3" name="Freeform 3"/>
          <p:cNvSpPr/>
          <p:nvPr/>
        </p:nvSpPr>
        <p:spPr>
          <a:xfrm rot="-5400000">
            <a:off x="215412" y="1249973"/>
            <a:ext cx="844062" cy="211015"/>
          </a:xfrm>
          <a:custGeom>
            <a:avLst/>
            <a:gdLst/>
            <a:ahLst/>
            <a:cxnLst/>
            <a:rect l="l" t="t" r="r" b="b"/>
            <a:pathLst>
              <a:path w="844062" h="211015">
                <a:moveTo>
                  <a:pt x="0" y="0"/>
                </a:moveTo>
                <a:lnTo>
                  <a:pt x="844061" y="0"/>
                </a:lnTo>
                <a:lnTo>
                  <a:pt x="844061" y="211015"/>
                </a:lnTo>
                <a:lnTo>
                  <a:pt x="0" y="211015"/>
                </a:lnTo>
                <a:lnTo>
                  <a:pt x="0" y="0"/>
                </a:lnTo>
                <a:close/>
              </a:path>
            </a:pathLst>
          </a:custGeom>
          <a:blipFill>
            <a:blip r:embed="rId2">
              <a:alphaModFix amt="75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AutoShape 4"/>
          <p:cNvSpPr/>
          <p:nvPr/>
        </p:nvSpPr>
        <p:spPr>
          <a:xfrm rot="-5376337">
            <a:off x="-400441" y="3241875"/>
            <a:ext cx="2075766" cy="0"/>
          </a:xfrm>
          <a:prstGeom prst="line">
            <a:avLst/>
          </a:prstGeom>
          <a:ln w="28575" cap="rnd">
            <a:solidFill>
              <a:srgbClr val="CDA442">
                <a:alpha val="74902"/>
              </a:srgbClr>
            </a:solidFill>
            <a:prstDash val="solid"/>
            <a:headEnd type="none" w="sm" len="sm"/>
            <a:tailEnd type="none" w="sm" len="sm"/>
          </a:ln>
        </p:spPr>
        <p:txBody>
          <a:bodyPr/>
          <a:lstStyle/>
          <a:p>
            <a:endParaRPr lang="en-US"/>
          </a:p>
        </p:txBody>
      </p:sp>
      <p:sp>
        <p:nvSpPr>
          <p:cNvPr id="5" name="TextBox 5"/>
          <p:cNvSpPr txBox="1"/>
          <p:nvPr/>
        </p:nvSpPr>
        <p:spPr>
          <a:xfrm>
            <a:off x="1360438" y="2075330"/>
            <a:ext cx="9702520" cy="920750"/>
          </a:xfrm>
          <a:prstGeom prst="rect">
            <a:avLst/>
          </a:prstGeom>
        </p:spPr>
        <p:txBody>
          <a:bodyPr lIns="0" tIns="0" rIns="0" bIns="0" rtlCol="0" anchor="t">
            <a:spAutoFit/>
          </a:bodyPr>
          <a:lstStyle/>
          <a:p>
            <a:pPr>
              <a:lnSpc>
                <a:spcPts val="6999"/>
              </a:lnSpc>
              <a:spcBef>
                <a:spcPct val="0"/>
              </a:spcBef>
            </a:pPr>
            <a:r>
              <a:rPr lang="en-US" sz="6999">
                <a:solidFill>
                  <a:srgbClr val="000000"/>
                </a:solidFill>
                <a:latin typeface="PT Sans Bold"/>
              </a:rPr>
              <a:t>Shoveling Out</a:t>
            </a:r>
          </a:p>
        </p:txBody>
      </p:sp>
      <p:sp>
        <p:nvSpPr>
          <p:cNvPr id="6" name="TextBox 6"/>
          <p:cNvSpPr txBox="1"/>
          <p:nvPr/>
        </p:nvSpPr>
        <p:spPr>
          <a:xfrm>
            <a:off x="1360438" y="3208537"/>
            <a:ext cx="15898862" cy="7870825"/>
          </a:xfrm>
          <a:prstGeom prst="rect">
            <a:avLst/>
          </a:prstGeom>
        </p:spPr>
        <p:txBody>
          <a:bodyPr lIns="0" tIns="0" rIns="0" bIns="0" rtlCol="0" anchor="t">
            <a:spAutoFit/>
          </a:bodyPr>
          <a:lstStyle/>
          <a:p>
            <a:pPr>
              <a:lnSpc>
                <a:spcPts val="3499"/>
              </a:lnSpc>
            </a:pPr>
            <a:r>
              <a:rPr lang="en-US" sz="2499">
                <a:solidFill>
                  <a:srgbClr val="000000"/>
                </a:solidFill>
                <a:latin typeface="PT Sans Bold"/>
              </a:rPr>
              <a:t>Other Considerations:</a:t>
            </a:r>
          </a:p>
          <a:p>
            <a:pPr marL="539749" lvl="1" indent="-269875">
              <a:lnSpc>
                <a:spcPts val="3499"/>
              </a:lnSpc>
              <a:buFont typeface="Arial"/>
              <a:buChar char="•"/>
            </a:pPr>
            <a:r>
              <a:rPr lang="en-US" sz="2499">
                <a:solidFill>
                  <a:srgbClr val="000000"/>
                </a:solidFill>
                <a:latin typeface="PT Sans"/>
              </a:rPr>
              <a:t>Know your debt-to-income ratio:</a:t>
            </a:r>
          </a:p>
          <a:p>
            <a:pPr marL="1079499" lvl="2" indent="-359833">
              <a:lnSpc>
                <a:spcPts val="3499"/>
              </a:lnSpc>
              <a:buFont typeface="Arial"/>
              <a:buChar char="⚬"/>
            </a:pPr>
            <a:r>
              <a:rPr lang="en-US" sz="2499">
                <a:solidFill>
                  <a:srgbClr val="000000"/>
                </a:solidFill>
                <a:latin typeface="PT Sans"/>
              </a:rPr>
              <a:t>Monthly payments/gross monthly income=debt to income ratio</a:t>
            </a:r>
          </a:p>
          <a:p>
            <a:pPr marL="1079499" lvl="2" indent="-359833">
              <a:lnSpc>
                <a:spcPts val="3499"/>
              </a:lnSpc>
              <a:buFont typeface="Arial"/>
              <a:buChar char="⚬"/>
            </a:pPr>
            <a:r>
              <a:rPr lang="en-US" sz="2499">
                <a:solidFill>
                  <a:srgbClr val="000000"/>
                </a:solidFill>
                <a:latin typeface="PT Sans"/>
              </a:rPr>
              <a:t>Monthly payments/net monthly income is a better indicator</a:t>
            </a:r>
          </a:p>
          <a:p>
            <a:pPr marL="1079499" lvl="2" indent="-359833">
              <a:lnSpc>
                <a:spcPts val="3499"/>
              </a:lnSpc>
              <a:buFont typeface="Arial"/>
              <a:buChar char="⚬"/>
            </a:pPr>
            <a:r>
              <a:rPr lang="en-US" sz="2499">
                <a:solidFill>
                  <a:srgbClr val="000000"/>
                </a:solidFill>
                <a:latin typeface="PT Sans"/>
              </a:rPr>
              <a:t>A 40% net debt to income ratio means different things to different people</a:t>
            </a:r>
          </a:p>
          <a:p>
            <a:pPr marL="1079499" lvl="2" indent="-359833">
              <a:lnSpc>
                <a:spcPts val="3499"/>
              </a:lnSpc>
              <a:buFont typeface="Arial"/>
              <a:buChar char="⚬"/>
            </a:pPr>
            <a:r>
              <a:rPr lang="en-US" sz="2499">
                <a:solidFill>
                  <a:srgbClr val="000000"/>
                </a:solidFill>
                <a:latin typeface="PT Sans"/>
              </a:rPr>
              <a:t>If you make $25,000/yr (net income) with a debt to income of 40%, you have approximately $1,250/net income per month for essential expenses</a:t>
            </a:r>
          </a:p>
          <a:p>
            <a:pPr marL="1079499" lvl="2" indent="-359833">
              <a:lnSpc>
                <a:spcPts val="3499"/>
              </a:lnSpc>
              <a:buFont typeface="Arial"/>
              <a:buChar char="⚬"/>
            </a:pPr>
            <a:r>
              <a:rPr lang="en-US" sz="2499">
                <a:solidFill>
                  <a:srgbClr val="000000"/>
                </a:solidFill>
                <a:latin typeface="PT Sans"/>
              </a:rPr>
              <a:t>If you make $50,000/yr (net) with a debt ratio of 40%, you have approximately $2,500/net per month for essential expenses</a:t>
            </a:r>
          </a:p>
          <a:p>
            <a:pPr marL="539749" lvl="1" indent="-269875">
              <a:lnSpc>
                <a:spcPts val="3499"/>
              </a:lnSpc>
              <a:buFont typeface="Arial"/>
              <a:buChar char="•"/>
            </a:pPr>
            <a:r>
              <a:rPr lang="en-US" sz="2499">
                <a:solidFill>
                  <a:srgbClr val="000000"/>
                </a:solidFill>
                <a:latin typeface="PT Sans"/>
              </a:rPr>
              <a:t>Watch your unsecured amount outstanding:</a:t>
            </a:r>
          </a:p>
          <a:p>
            <a:pPr marL="1079499" lvl="2" indent="-359833">
              <a:lnSpc>
                <a:spcPts val="3499"/>
              </a:lnSpc>
              <a:buFont typeface="Arial"/>
              <a:buChar char="⚬"/>
            </a:pPr>
            <a:r>
              <a:rPr lang="en-US" sz="2499">
                <a:solidFill>
                  <a:srgbClr val="000000"/>
                </a:solidFill>
                <a:latin typeface="PT Sans"/>
              </a:rPr>
              <a:t>You do not want your monthly unsecured debt to be any greater than 10% of your income annualized.</a:t>
            </a:r>
          </a:p>
          <a:p>
            <a:pPr marL="1079499" lvl="2" indent="-359833">
              <a:lnSpc>
                <a:spcPts val="3499"/>
              </a:lnSpc>
              <a:buFont typeface="Arial"/>
              <a:buChar char="⚬"/>
            </a:pPr>
            <a:r>
              <a:rPr lang="en-US" sz="2499">
                <a:solidFill>
                  <a:srgbClr val="000000"/>
                </a:solidFill>
                <a:latin typeface="PT Sans"/>
              </a:rPr>
              <a:t>Example-$1,000 total outstanding unsecured balances/$36,000 annual income=3% unsecured ratio.</a:t>
            </a:r>
          </a:p>
          <a:p>
            <a:pPr marL="1079499" lvl="2" indent="-359833">
              <a:lnSpc>
                <a:spcPts val="3499"/>
              </a:lnSpc>
              <a:buFont typeface="Arial"/>
              <a:buChar char="⚬"/>
            </a:pPr>
            <a:r>
              <a:rPr lang="en-US" sz="2499">
                <a:solidFill>
                  <a:srgbClr val="000000"/>
                </a:solidFill>
                <a:latin typeface="PT Sans"/>
              </a:rPr>
              <a:t>Unsecured debt is the #1 indicator of bankruptcy. It is important that you address your unsecured debt first! </a:t>
            </a:r>
          </a:p>
          <a:p>
            <a:pPr marL="1079499" lvl="2" indent="-359833">
              <a:lnSpc>
                <a:spcPts val="3499"/>
              </a:lnSpc>
              <a:buFont typeface="Arial"/>
              <a:buChar char="⚬"/>
            </a:pPr>
            <a:endParaRPr lang="en-US" sz="2499">
              <a:solidFill>
                <a:srgbClr val="000000"/>
              </a:solidFill>
              <a:latin typeface="PT Sans"/>
            </a:endParaRPr>
          </a:p>
          <a:p>
            <a:pPr>
              <a:lnSpc>
                <a:spcPts val="3499"/>
              </a:lnSpc>
            </a:pPr>
            <a:endParaRPr lang="en-US" sz="2499">
              <a:solidFill>
                <a:srgbClr val="000000"/>
              </a:solidFill>
              <a:latin typeface="PT Sans"/>
            </a:endParaRPr>
          </a:p>
          <a:p>
            <a:pPr>
              <a:lnSpc>
                <a:spcPts val="3499"/>
              </a:lnSpc>
            </a:pPr>
            <a:endParaRPr lang="en-US" sz="2499">
              <a:solidFill>
                <a:srgbClr val="000000"/>
              </a:solidFill>
              <a:latin typeface="PT Sans"/>
            </a:endParaRPr>
          </a:p>
          <a:p>
            <a:pPr>
              <a:lnSpc>
                <a:spcPts val="3499"/>
              </a:lnSpc>
            </a:pPr>
            <a:endParaRPr lang="en-US" sz="2499">
              <a:solidFill>
                <a:srgbClr val="000000"/>
              </a:solidFill>
              <a:latin typeface="PT Sans"/>
            </a:endParaRPr>
          </a:p>
          <a:p>
            <a:pPr>
              <a:lnSpc>
                <a:spcPts val="3499"/>
              </a:lnSpc>
            </a:pPr>
            <a:endParaRPr lang="en-US" sz="2499">
              <a:solidFill>
                <a:srgbClr val="000000"/>
              </a:solidFill>
              <a:latin typeface="PT Sans"/>
            </a:endParaRPr>
          </a:p>
        </p:txBody>
      </p:sp>
      <p:sp>
        <p:nvSpPr>
          <p:cNvPr id="7" name="TextBox 7"/>
          <p:cNvSpPr txBox="1"/>
          <p:nvPr/>
        </p:nvSpPr>
        <p:spPr>
          <a:xfrm>
            <a:off x="818378" y="9464681"/>
            <a:ext cx="5066068" cy="320675"/>
          </a:xfrm>
          <a:prstGeom prst="rect">
            <a:avLst/>
          </a:prstGeom>
        </p:spPr>
        <p:txBody>
          <a:bodyPr lIns="0" tIns="0" rIns="0" bIns="0" rtlCol="0" anchor="t">
            <a:spAutoFit/>
          </a:bodyPr>
          <a:lstStyle/>
          <a:p>
            <a:pPr marL="0" lvl="0" indent="0" algn="just">
              <a:lnSpc>
                <a:spcPts val="2499"/>
              </a:lnSpc>
              <a:spcBef>
                <a:spcPct val="0"/>
              </a:spcBef>
            </a:pPr>
            <a:r>
              <a:rPr lang="en-US" sz="2499">
                <a:solidFill>
                  <a:srgbClr val="6D2077"/>
                </a:solidFill>
                <a:latin typeface="Montserrat"/>
              </a:rPr>
              <a:t>www.oppffcu.com</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82420" y="0"/>
            <a:ext cx="8686715" cy="10287000"/>
            <a:chOff x="0" y="0"/>
            <a:chExt cx="11582287" cy="13716000"/>
          </a:xfrm>
        </p:grpSpPr>
        <p:pic>
          <p:nvPicPr>
            <p:cNvPr id="3" name="Picture 3"/>
            <p:cNvPicPr>
              <a:picLocks noChangeAspect="1"/>
            </p:cNvPicPr>
            <p:nvPr/>
          </p:nvPicPr>
          <p:blipFill>
            <a:blip r:embed="rId2"/>
            <a:srcRect l="21852" r="21852"/>
            <a:stretch>
              <a:fillRect/>
            </a:stretch>
          </p:blipFill>
          <p:spPr>
            <a:xfrm>
              <a:off x="0" y="0"/>
              <a:ext cx="11582287" cy="13716000"/>
            </a:xfrm>
            <a:prstGeom prst="rect">
              <a:avLst/>
            </a:prstGeom>
          </p:spPr>
        </p:pic>
      </p:grpSp>
      <p:sp>
        <p:nvSpPr>
          <p:cNvPr id="4" name="Freeform 4"/>
          <p:cNvSpPr/>
          <p:nvPr/>
        </p:nvSpPr>
        <p:spPr>
          <a:xfrm rot="-5400000">
            <a:off x="8549787" y="1249973"/>
            <a:ext cx="844062" cy="211015"/>
          </a:xfrm>
          <a:custGeom>
            <a:avLst/>
            <a:gdLst/>
            <a:ahLst/>
            <a:cxnLst/>
            <a:rect l="l" t="t" r="r" b="b"/>
            <a:pathLst>
              <a:path w="844062" h="211015">
                <a:moveTo>
                  <a:pt x="0" y="0"/>
                </a:moveTo>
                <a:lnTo>
                  <a:pt x="844061" y="0"/>
                </a:lnTo>
                <a:lnTo>
                  <a:pt x="844061" y="211015"/>
                </a:lnTo>
                <a:lnTo>
                  <a:pt x="0" y="211015"/>
                </a:lnTo>
                <a:lnTo>
                  <a:pt x="0" y="0"/>
                </a:lnTo>
                <a:close/>
              </a:path>
            </a:pathLst>
          </a:custGeom>
          <a:blipFill>
            <a:blip r:embed="rId3">
              <a:alphaModFix amt="75000"/>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AutoShape 5"/>
          <p:cNvSpPr/>
          <p:nvPr/>
        </p:nvSpPr>
        <p:spPr>
          <a:xfrm flipV="1">
            <a:off x="8964674" y="2218304"/>
            <a:ext cx="14288" cy="2075717"/>
          </a:xfrm>
          <a:prstGeom prst="line">
            <a:avLst/>
          </a:prstGeom>
          <a:ln w="28575" cap="rnd">
            <a:solidFill>
              <a:srgbClr val="CDA442">
                <a:alpha val="74902"/>
              </a:srgbClr>
            </a:solidFill>
            <a:prstDash val="solid"/>
            <a:headEnd type="none" w="sm" len="sm"/>
            <a:tailEnd type="none" w="sm" len="sm"/>
          </a:ln>
        </p:spPr>
        <p:txBody>
          <a:bodyPr/>
          <a:lstStyle/>
          <a:p>
            <a:endParaRPr lang="en-US"/>
          </a:p>
        </p:txBody>
      </p:sp>
      <p:sp>
        <p:nvSpPr>
          <p:cNvPr id="6" name="TextBox 6"/>
          <p:cNvSpPr txBox="1"/>
          <p:nvPr/>
        </p:nvSpPr>
        <p:spPr>
          <a:xfrm>
            <a:off x="9544050" y="966543"/>
            <a:ext cx="8461411" cy="1806575"/>
          </a:xfrm>
          <a:prstGeom prst="rect">
            <a:avLst/>
          </a:prstGeom>
        </p:spPr>
        <p:txBody>
          <a:bodyPr wrap="square" lIns="0" tIns="0" rIns="0" bIns="0" rtlCol="0" anchor="t">
            <a:spAutoFit/>
          </a:bodyPr>
          <a:lstStyle/>
          <a:p>
            <a:pPr>
              <a:lnSpc>
                <a:spcPts val="6999"/>
              </a:lnSpc>
              <a:spcBef>
                <a:spcPct val="0"/>
              </a:spcBef>
            </a:pPr>
            <a:r>
              <a:rPr lang="en-US" sz="6999" dirty="0">
                <a:solidFill>
                  <a:srgbClr val="000000"/>
                </a:solidFill>
                <a:latin typeface="PT Sans Bold"/>
              </a:rPr>
              <a:t>What Makes a Credit Score?</a:t>
            </a:r>
          </a:p>
        </p:txBody>
      </p:sp>
      <p:sp>
        <p:nvSpPr>
          <p:cNvPr id="7" name="TextBox 7"/>
          <p:cNvSpPr txBox="1"/>
          <p:nvPr/>
        </p:nvSpPr>
        <p:spPr>
          <a:xfrm>
            <a:off x="9704419" y="2860681"/>
            <a:ext cx="8131723" cy="6546850"/>
          </a:xfrm>
          <a:prstGeom prst="rect">
            <a:avLst/>
          </a:prstGeom>
        </p:spPr>
        <p:txBody>
          <a:bodyPr lIns="0" tIns="0" rIns="0" bIns="0" rtlCol="0" anchor="t">
            <a:spAutoFit/>
          </a:bodyPr>
          <a:lstStyle/>
          <a:p>
            <a:pPr>
              <a:lnSpc>
                <a:spcPts val="3499"/>
              </a:lnSpc>
            </a:pPr>
            <a:r>
              <a:rPr lang="en-US" sz="2499" dirty="0">
                <a:solidFill>
                  <a:srgbClr val="000000"/>
                </a:solidFill>
                <a:latin typeface="Montserrat Bold"/>
              </a:rPr>
              <a:t>Important Positives</a:t>
            </a:r>
          </a:p>
          <a:p>
            <a:pPr marL="539749" lvl="1" indent="-269875">
              <a:lnSpc>
                <a:spcPts val="3499"/>
              </a:lnSpc>
              <a:buFont typeface="Arial"/>
              <a:buChar char="•"/>
            </a:pPr>
            <a:r>
              <a:rPr lang="en-US" sz="2499" dirty="0">
                <a:solidFill>
                  <a:srgbClr val="000000"/>
                </a:solidFill>
                <a:latin typeface="Montserrat"/>
              </a:rPr>
              <a:t>Mortgage loans</a:t>
            </a:r>
          </a:p>
          <a:p>
            <a:pPr marL="539749" lvl="1" indent="-269875">
              <a:lnSpc>
                <a:spcPts val="3499"/>
              </a:lnSpc>
              <a:buFont typeface="Arial"/>
              <a:buChar char="•"/>
            </a:pPr>
            <a:r>
              <a:rPr lang="en-US" sz="2499" dirty="0">
                <a:solidFill>
                  <a:srgbClr val="000000"/>
                </a:solidFill>
                <a:latin typeface="Montserrat"/>
              </a:rPr>
              <a:t>Installment loans</a:t>
            </a:r>
          </a:p>
          <a:p>
            <a:pPr marL="539749" lvl="1" indent="-269875">
              <a:lnSpc>
                <a:spcPts val="3499"/>
              </a:lnSpc>
              <a:buFont typeface="Arial"/>
              <a:buChar char="•"/>
            </a:pPr>
            <a:r>
              <a:rPr lang="en-US" sz="2499" dirty="0">
                <a:solidFill>
                  <a:srgbClr val="000000"/>
                </a:solidFill>
                <a:latin typeface="Montserrat"/>
              </a:rPr>
              <a:t>Balanced revolving (Credit cards, line of credit, etc.) debt</a:t>
            </a:r>
          </a:p>
          <a:p>
            <a:pPr marL="539749" lvl="1" indent="-269875">
              <a:lnSpc>
                <a:spcPts val="3499"/>
              </a:lnSpc>
              <a:buFont typeface="Arial"/>
              <a:buChar char="•"/>
            </a:pPr>
            <a:r>
              <a:rPr lang="en-US" sz="2499" dirty="0">
                <a:solidFill>
                  <a:srgbClr val="000000"/>
                </a:solidFill>
                <a:latin typeface="Montserrat"/>
              </a:rPr>
              <a:t>Minimal inquiries</a:t>
            </a:r>
          </a:p>
          <a:p>
            <a:pPr>
              <a:lnSpc>
                <a:spcPts val="3499"/>
              </a:lnSpc>
            </a:pPr>
            <a:endParaRPr lang="en-US" sz="2499" dirty="0">
              <a:solidFill>
                <a:srgbClr val="000000"/>
              </a:solidFill>
              <a:latin typeface="Montserrat"/>
            </a:endParaRPr>
          </a:p>
          <a:p>
            <a:pPr>
              <a:lnSpc>
                <a:spcPts val="3499"/>
              </a:lnSpc>
            </a:pPr>
            <a:r>
              <a:rPr lang="en-US" sz="2499" dirty="0">
                <a:solidFill>
                  <a:srgbClr val="000000"/>
                </a:solidFill>
                <a:latin typeface="Montserrat Bold"/>
              </a:rPr>
              <a:t>Important negatives</a:t>
            </a:r>
          </a:p>
          <a:p>
            <a:pPr marL="539749" lvl="1" indent="-269875">
              <a:lnSpc>
                <a:spcPts val="3499"/>
              </a:lnSpc>
              <a:buFont typeface="Arial"/>
              <a:buChar char="•"/>
            </a:pPr>
            <a:r>
              <a:rPr lang="en-US" sz="2499" dirty="0">
                <a:solidFill>
                  <a:srgbClr val="000000"/>
                </a:solidFill>
                <a:latin typeface="Montserrat"/>
              </a:rPr>
              <a:t>Late payments</a:t>
            </a:r>
          </a:p>
          <a:p>
            <a:pPr marL="539749" lvl="1" indent="-269875">
              <a:lnSpc>
                <a:spcPts val="3499"/>
              </a:lnSpc>
              <a:buFont typeface="Arial"/>
              <a:buChar char="•"/>
            </a:pPr>
            <a:r>
              <a:rPr lang="en-US" sz="2499" dirty="0">
                <a:solidFill>
                  <a:srgbClr val="000000"/>
                </a:solidFill>
                <a:latin typeface="Montserrat"/>
              </a:rPr>
              <a:t>Limited credit</a:t>
            </a:r>
          </a:p>
          <a:p>
            <a:pPr marL="539749" lvl="1" indent="-269875">
              <a:lnSpc>
                <a:spcPts val="3499"/>
              </a:lnSpc>
              <a:buFont typeface="Arial"/>
              <a:buChar char="•"/>
            </a:pPr>
            <a:r>
              <a:rPr lang="en-US" sz="2499" dirty="0">
                <a:solidFill>
                  <a:srgbClr val="000000"/>
                </a:solidFill>
                <a:latin typeface="Montserrat"/>
              </a:rPr>
              <a:t>Unpaid collections/judgments/tax liens</a:t>
            </a:r>
          </a:p>
          <a:p>
            <a:pPr marL="539749" lvl="1" indent="-269875">
              <a:lnSpc>
                <a:spcPts val="3499"/>
              </a:lnSpc>
              <a:buFont typeface="Arial"/>
              <a:buChar char="•"/>
            </a:pPr>
            <a:r>
              <a:rPr lang="en-US" sz="2499" dirty="0">
                <a:solidFill>
                  <a:srgbClr val="000000"/>
                </a:solidFill>
                <a:latin typeface="Montserrat"/>
              </a:rPr>
              <a:t>Open bankruptcies</a:t>
            </a:r>
          </a:p>
          <a:p>
            <a:pPr marL="539749" lvl="1" indent="-269875">
              <a:lnSpc>
                <a:spcPts val="3499"/>
              </a:lnSpc>
              <a:buFont typeface="Arial"/>
              <a:buChar char="•"/>
            </a:pPr>
            <a:r>
              <a:rPr lang="en-US" sz="2499" dirty="0">
                <a:solidFill>
                  <a:srgbClr val="000000"/>
                </a:solidFill>
                <a:latin typeface="Montserrat"/>
              </a:rPr>
              <a:t>Maxed out credit cards</a:t>
            </a:r>
          </a:p>
          <a:p>
            <a:pPr marL="539749" lvl="1" indent="-269875">
              <a:lnSpc>
                <a:spcPts val="3499"/>
              </a:lnSpc>
              <a:buFont typeface="Arial"/>
              <a:buChar char="•"/>
            </a:pPr>
            <a:r>
              <a:rPr lang="en-US" sz="2499" dirty="0">
                <a:solidFill>
                  <a:srgbClr val="000000"/>
                </a:solidFill>
                <a:latin typeface="Montserrat"/>
              </a:rPr>
              <a:t>Large amounts of inquiries</a:t>
            </a:r>
          </a:p>
          <a:p>
            <a:pPr>
              <a:lnSpc>
                <a:spcPts val="3499"/>
              </a:lnSpc>
            </a:pPr>
            <a:endParaRPr lang="en-US" sz="2499" dirty="0">
              <a:solidFill>
                <a:srgbClr val="000000"/>
              </a:solidFill>
              <a:latin typeface="Montserrat"/>
            </a:endParaRPr>
          </a:p>
        </p:txBody>
      </p:sp>
      <p:sp>
        <p:nvSpPr>
          <p:cNvPr id="8" name="TextBox 8"/>
          <p:cNvSpPr txBox="1"/>
          <p:nvPr/>
        </p:nvSpPr>
        <p:spPr>
          <a:xfrm>
            <a:off x="818378" y="9464681"/>
            <a:ext cx="5066068" cy="320675"/>
          </a:xfrm>
          <a:prstGeom prst="rect">
            <a:avLst/>
          </a:prstGeom>
        </p:spPr>
        <p:txBody>
          <a:bodyPr lIns="0" tIns="0" rIns="0" bIns="0" rtlCol="0" anchor="t">
            <a:spAutoFit/>
          </a:bodyPr>
          <a:lstStyle/>
          <a:p>
            <a:pPr marL="0" lvl="0" indent="0" algn="just">
              <a:lnSpc>
                <a:spcPts val="2499"/>
              </a:lnSpc>
              <a:spcBef>
                <a:spcPct val="0"/>
              </a:spcBef>
            </a:pPr>
            <a:r>
              <a:rPr lang="en-US" sz="2499">
                <a:solidFill>
                  <a:srgbClr val="6D2077"/>
                </a:solidFill>
                <a:latin typeface="Montserrat"/>
              </a:rPr>
              <a:t>www.oppffcu.com</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82420" y="9286875"/>
            <a:ext cx="18852841" cy="0"/>
          </a:xfrm>
          <a:prstGeom prst="line">
            <a:avLst/>
          </a:prstGeom>
          <a:ln w="28575" cap="rnd">
            <a:solidFill>
              <a:srgbClr val="D9D9D9"/>
            </a:solidFill>
            <a:prstDash val="solid"/>
            <a:headEnd type="none" w="sm" len="sm"/>
            <a:tailEnd type="none" w="sm" len="sm"/>
          </a:ln>
        </p:spPr>
        <p:txBody>
          <a:bodyPr/>
          <a:lstStyle/>
          <a:p>
            <a:endParaRPr lang="en-US"/>
          </a:p>
        </p:txBody>
      </p:sp>
      <p:sp>
        <p:nvSpPr>
          <p:cNvPr id="3" name="Freeform 3"/>
          <p:cNvSpPr/>
          <p:nvPr/>
        </p:nvSpPr>
        <p:spPr>
          <a:xfrm rot="-5400000">
            <a:off x="215412" y="1249973"/>
            <a:ext cx="844062" cy="211015"/>
          </a:xfrm>
          <a:custGeom>
            <a:avLst/>
            <a:gdLst/>
            <a:ahLst/>
            <a:cxnLst/>
            <a:rect l="l" t="t" r="r" b="b"/>
            <a:pathLst>
              <a:path w="844062" h="211015">
                <a:moveTo>
                  <a:pt x="0" y="0"/>
                </a:moveTo>
                <a:lnTo>
                  <a:pt x="844061" y="0"/>
                </a:lnTo>
                <a:lnTo>
                  <a:pt x="844061" y="211015"/>
                </a:lnTo>
                <a:lnTo>
                  <a:pt x="0" y="211015"/>
                </a:lnTo>
                <a:lnTo>
                  <a:pt x="0" y="0"/>
                </a:lnTo>
                <a:close/>
              </a:path>
            </a:pathLst>
          </a:custGeom>
          <a:blipFill>
            <a:blip r:embed="rId2">
              <a:alphaModFix amt="75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AutoShape 4"/>
          <p:cNvSpPr/>
          <p:nvPr/>
        </p:nvSpPr>
        <p:spPr>
          <a:xfrm rot="-5376337">
            <a:off x="-400441" y="3241875"/>
            <a:ext cx="2075766" cy="0"/>
          </a:xfrm>
          <a:prstGeom prst="line">
            <a:avLst/>
          </a:prstGeom>
          <a:ln w="28575" cap="rnd">
            <a:solidFill>
              <a:srgbClr val="CDA442">
                <a:alpha val="74902"/>
              </a:srgbClr>
            </a:solidFill>
            <a:prstDash val="solid"/>
            <a:headEnd type="none" w="sm" len="sm"/>
            <a:tailEnd type="none" w="sm" len="sm"/>
          </a:ln>
        </p:spPr>
        <p:txBody>
          <a:bodyPr/>
          <a:lstStyle/>
          <a:p>
            <a:endParaRPr lang="en-US"/>
          </a:p>
        </p:txBody>
      </p:sp>
      <p:sp>
        <p:nvSpPr>
          <p:cNvPr id="5" name="TextBox 5"/>
          <p:cNvSpPr txBox="1"/>
          <p:nvPr/>
        </p:nvSpPr>
        <p:spPr>
          <a:xfrm>
            <a:off x="1360438" y="2075330"/>
            <a:ext cx="14557608" cy="1806575"/>
          </a:xfrm>
          <a:prstGeom prst="rect">
            <a:avLst/>
          </a:prstGeom>
        </p:spPr>
        <p:txBody>
          <a:bodyPr lIns="0" tIns="0" rIns="0" bIns="0" rtlCol="0" anchor="t">
            <a:spAutoFit/>
          </a:bodyPr>
          <a:lstStyle/>
          <a:p>
            <a:pPr>
              <a:lnSpc>
                <a:spcPts val="6999"/>
              </a:lnSpc>
              <a:spcBef>
                <a:spcPct val="0"/>
              </a:spcBef>
            </a:pPr>
            <a:r>
              <a:rPr lang="en-US" sz="6999">
                <a:solidFill>
                  <a:srgbClr val="000000"/>
                </a:solidFill>
                <a:latin typeface="PT Sans Bold"/>
              </a:rPr>
              <a:t>Scores and Affect on Loan Approval and Interest Rates</a:t>
            </a:r>
          </a:p>
        </p:txBody>
      </p:sp>
      <p:sp>
        <p:nvSpPr>
          <p:cNvPr id="6" name="TextBox 6"/>
          <p:cNvSpPr txBox="1"/>
          <p:nvPr/>
        </p:nvSpPr>
        <p:spPr>
          <a:xfrm>
            <a:off x="1360438" y="4246494"/>
            <a:ext cx="15898862" cy="4907049"/>
          </a:xfrm>
          <a:prstGeom prst="rect">
            <a:avLst/>
          </a:prstGeom>
        </p:spPr>
        <p:txBody>
          <a:bodyPr lIns="0" tIns="0" rIns="0" bIns="0" rtlCol="0" anchor="t">
            <a:spAutoFit/>
          </a:bodyPr>
          <a:lstStyle/>
          <a:p>
            <a:pPr marL="539749" lvl="1" indent="-269875">
              <a:lnSpc>
                <a:spcPts val="3499"/>
              </a:lnSpc>
              <a:buFont typeface="Arial"/>
              <a:buChar char="•"/>
            </a:pPr>
            <a:r>
              <a:rPr lang="en-US" sz="2499" dirty="0">
                <a:solidFill>
                  <a:srgbClr val="000000"/>
                </a:solidFill>
                <a:latin typeface="PT Sans"/>
              </a:rPr>
              <a:t>Credit Scores are used in two manners:</a:t>
            </a:r>
          </a:p>
          <a:p>
            <a:pPr marL="1079499" lvl="2" indent="-359833">
              <a:lnSpc>
                <a:spcPts val="3499"/>
              </a:lnSpc>
              <a:buFont typeface="Arial"/>
              <a:buChar char="⚬"/>
            </a:pPr>
            <a:r>
              <a:rPr lang="en-US" sz="2499" dirty="0">
                <a:solidFill>
                  <a:srgbClr val="000000"/>
                </a:solidFill>
                <a:latin typeface="PT Sans"/>
              </a:rPr>
              <a:t>Loan Approval (Risk-Based Underwriting)</a:t>
            </a:r>
          </a:p>
          <a:p>
            <a:pPr marL="1079499" lvl="2" indent="-359833">
              <a:lnSpc>
                <a:spcPts val="3499"/>
              </a:lnSpc>
              <a:buFont typeface="Arial"/>
              <a:buChar char="⚬"/>
            </a:pPr>
            <a:r>
              <a:rPr lang="en-US" sz="2499" dirty="0">
                <a:solidFill>
                  <a:srgbClr val="000000"/>
                </a:solidFill>
                <a:latin typeface="PT Sans"/>
              </a:rPr>
              <a:t>Interest rates paid on loans (Risk-Based Pricing)</a:t>
            </a:r>
            <a:br>
              <a:rPr lang="en-US" sz="2499" dirty="0">
                <a:solidFill>
                  <a:srgbClr val="000000"/>
                </a:solidFill>
                <a:latin typeface="PT Sans"/>
              </a:rPr>
            </a:br>
            <a:endParaRPr lang="en-US" sz="2499" dirty="0">
              <a:solidFill>
                <a:srgbClr val="000000"/>
              </a:solidFill>
              <a:latin typeface="PT Sans"/>
            </a:endParaRPr>
          </a:p>
          <a:p>
            <a:pPr marL="539749" lvl="1" indent="-269875">
              <a:lnSpc>
                <a:spcPts val="3499"/>
              </a:lnSpc>
              <a:buFont typeface="Arial"/>
              <a:buChar char="•"/>
            </a:pPr>
            <a:r>
              <a:rPr lang="en-US" sz="2499" dirty="0">
                <a:solidFill>
                  <a:srgbClr val="000000"/>
                </a:solidFill>
                <a:latin typeface="PT Sans"/>
              </a:rPr>
              <a:t>Risk-Based Underwriting</a:t>
            </a:r>
          </a:p>
          <a:p>
            <a:pPr marL="1079499" lvl="2" indent="-359833">
              <a:lnSpc>
                <a:spcPts val="3499"/>
              </a:lnSpc>
              <a:buFont typeface="Arial"/>
              <a:buChar char="⚬"/>
            </a:pPr>
            <a:r>
              <a:rPr lang="en-US" sz="2499" dirty="0">
                <a:solidFill>
                  <a:srgbClr val="000000"/>
                </a:solidFill>
                <a:latin typeface="PT Sans"/>
              </a:rPr>
              <a:t>Instant approval based solely on your credit score</a:t>
            </a:r>
            <a:br>
              <a:rPr lang="en-US" sz="2499" dirty="0">
                <a:solidFill>
                  <a:srgbClr val="000000"/>
                </a:solidFill>
                <a:latin typeface="PT Sans"/>
              </a:rPr>
            </a:br>
            <a:endParaRPr lang="en-US" sz="2499" dirty="0">
              <a:solidFill>
                <a:srgbClr val="000000"/>
              </a:solidFill>
              <a:latin typeface="PT Sans"/>
            </a:endParaRPr>
          </a:p>
          <a:p>
            <a:pPr marL="539749" lvl="1" indent="-269875">
              <a:lnSpc>
                <a:spcPts val="3499"/>
              </a:lnSpc>
              <a:buFont typeface="Arial"/>
              <a:buChar char="•"/>
            </a:pPr>
            <a:r>
              <a:rPr lang="en-US" sz="2499" dirty="0">
                <a:solidFill>
                  <a:srgbClr val="000000"/>
                </a:solidFill>
                <a:latin typeface="PT Sans"/>
              </a:rPr>
              <a:t>Risk-Based Pricing</a:t>
            </a:r>
          </a:p>
          <a:p>
            <a:pPr marL="1079499" lvl="2" indent="-359833">
              <a:lnSpc>
                <a:spcPts val="3499"/>
              </a:lnSpc>
              <a:buFont typeface="Arial"/>
              <a:buChar char="⚬"/>
            </a:pPr>
            <a:r>
              <a:rPr lang="en-US" sz="2499" dirty="0">
                <a:solidFill>
                  <a:srgbClr val="000000"/>
                </a:solidFill>
                <a:latin typeface="PT Sans"/>
              </a:rPr>
              <a:t>IF your loan is approved, your interest rate is based on your credit score</a:t>
            </a:r>
          </a:p>
          <a:p>
            <a:pPr marL="1079499" lvl="2" indent="-359833">
              <a:lnSpc>
                <a:spcPts val="3499"/>
              </a:lnSpc>
              <a:buFont typeface="Arial"/>
              <a:buChar char="⚬"/>
            </a:pPr>
            <a:r>
              <a:rPr lang="en-US" sz="2499" dirty="0">
                <a:solidFill>
                  <a:srgbClr val="000000"/>
                </a:solidFill>
                <a:latin typeface="PT Sans"/>
              </a:rPr>
              <a:t>Other factors such as time on the job, time of residence, debt-to-income ratio, etc. still come into play.</a:t>
            </a:r>
          </a:p>
          <a:p>
            <a:pPr>
              <a:lnSpc>
                <a:spcPts val="3499"/>
              </a:lnSpc>
            </a:pPr>
            <a:endParaRPr lang="en-US" sz="2499" dirty="0">
              <a:solidFill>
                <a:srgbClr val="000000"/>
              </a:solidFill>
              <a:latin typeface="PT Sans"/>
            </a:endParaRPr>
          </a:p>
        </p:txBody>
      </p:sp>
      <p:sp>
        <p:nvSpPr>
          <p:cNvPr id="7" name="TextBox 7"/>
          <p:cNvSpPr txBox="1"/>
          <p:nvPr/>
        </p:nvSpPr>
        <p:spPr>
          <a:xfrm>
            <a:off x="818378" y="9464681"/>
            <a:ext cx="5066068" cy="320675"/>
          </a:xfrm>
          <a:prstGeom prst="rect">
            <a:avLst/>
          </a:prstGeom>
        </p:spPr>
        <p:txBody>
          <a:bodyPr lIns="0" tIns="0" rIns="0" bIns="0" rtlCol="0" anchor="t">
            <a:spAutoFit/>
          </a:bodyPr>
          <a:lstStyle/>
          <a:p>
            <a:pPr marL="0" lvl="0" indent="0" algn="just">
              <a:lnSpc>
                <a:spcPts val="2499"/>
              </a:lnSpc>
              <a:spcBef>
                <a:spcPct val="0"/>
              </a:spcBef>
            </a:pPr>
            <a:r>
              <a:rPr lang="en-US" sz="2499">
                <a:solidFill>
                  <a:srgbClr val="6D2077"/>
                </a:solidFill>
                <a:latin typeface="Montserrat"/>
              </a:rPr>
              <a:t>www.oppffcu.com</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215412" y="1249973"/>
            <a:ext cx="844062" cy="211015"/>
          </a:xfrm>
          <a:custGeom>
            <a:avLst/>
            <a:gdLst/>
            <a:ahLst/>
            <a:cxnLst/>
            <a:rect l="l" t="t" r="r" b="b"/>
            <a:pathLst>
              <a:path w="844062" h="211015">
                <a:moveTo>
                  <a:pt x="0" y="0"/>
                </a:moveTo>
                <a:lnTo>
                  <a:pt x="844061" y="0"/>
                </a:lnTo>
                <a:lnTo>
                  <a:pt x="844061" y="211015"/>
                </a:lnTo>
                <a:lnTo>
                  <a:pt x="0" y="211015"/>
                </a:lnTo>
                <a:lnTo>
                  <a:pt x="0" y="0"/>
                </a:lnTo>
                <a:close/>
              </a:path>
            </a:pathLst>
          </a:custGeom>
          <a:blipFill>
            <a:blip r:embed="rId2">
              <a:alphaModFix amt="75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AutoShape 3"/>
          <p:cNvSpPr/>
          <p:nvPr/>
        </p:nvSpPr>
        <p:spPr>
          <a:xfrm rot="-5376337">
            <a:off x="-400441" y="3241875"/>
            <a:ext cx="2075766" cy="0"/>
          </a:xfrm>
          <a:prstGeom prst="line">
            <a:avLst/>
          </a:prstGeom>
          <a:ln w="28575" cap="rnd">
            <a:solidFill>
              <a:srgbClr val="CDA442">
                <a:alpha val="74902"/>
              </a:srgbClr>
            </a:solidFill>
            <a:prstDash val="solid"/>
            <a:headEnd type="none" w="sm" len="sm"/>
            <a:tailEnd type="none" w="sm" len="sm"/>
          </a:ln>
        </p:spPr>
        <p:txBody>
          <a:bodyPr/>
          <a:lstStyle/>
          <a:p>
            <a:endParaRPr lang="en-US"/>
          </a:p>
        </p:txBody>
      </p:sp>
      <p:sp>
        <p:nvSpPr>
          <p:cNvPr id="4" name="Freeform 4"/>
          <p:cNvSpPr/>
          <p:nvPr/>
        </p:nvSpPr>
        <p:spPr>
          <a:xfrm>
            <a:off x="5181187" y="0"/>
            <a:ext cx="7925627" cy="10287000"/>
          </a:xfrm>
          <a:custGeom>
            <a:avLst/>
            <a:gdLst/>
            <a:ahLst/>
            <a:cxnLst/>
            <a:rect l="l" t="t" r="r" b="b"/>
            <a:pathLst>
              <a:path w="7925627" h="10287000">
                <a:moveTo>
                  <a:pt x="0" y="0"/>
                </a:moveTo>
                <a:lnTo>
                  <a:pt x="7925626" y="0"/>
                </a:lnTo>
                <a:lnTo>
                  <a:pt x="7925626" y="10287000"/>
                </a:lnTo>
                <a:lnTo>
                  <a:pt x="0" y="10287000"/>
                </a:lnTo>
                <a:lnTo>
                  <a:pt x="0" y="0"/>
                </a:lnTo>
                <a:close/>
              </a:path>
            </a:pathLst>
          </a:custGeom>
          <a:blipFill>
            <a:blip r:embed="rId4"/>
            <a:stretch>
              <a:fillRect/>
            </a:stretch>
          </a:blipFill>
        </p:spPr>
        <p:txBody>
          <a:bodyPr/>
          <a:lstStyle/>
          <a:p>
            <a:endParaRPr lang="en-US"/>
          </a:p>
        </p:txBody>
      </p:sp>
      <p:sp>
        <p:nvSpPr>
          <p:cNvPr id="5" name="TextBox 5"/>
          <p:cNvSpPr txBox="1"/>
          <p:nvPr/>
        </p:nvSpPr>
        <p:spPr>
          <a:xfrm>
            <a:off x="818378" y="9464681"/>
            <a:ext cx="5066068" cy="320675"/>
          </a:xfrm>
          <a:prstGeom prst="rect">
            <a:avLst/>
          </a:prstGeom>
        </p:spPr>
        <p:txBody>
          <a:bodyPr lIns="0" tIns="0" rIns="0" bIns="0" rtlCol="0" anchor="t">
            <a:spAutoFit/>
          </a:bodyPr>
          <a:lstStyle/>
          <a:p>
            <a:pPr marL="0" lvl="0" indent="0" algn="just">
              <a:lnSpc>
                <a:spcPts val="2499"/>
              </a:lnSpc>
              <a:spcBef>
                <a:spcPct val="0"/>
              </a:spcBef>
            </a:pPr>
            <a:r>
              <a:rPr lang="en-US" sz="2499">
                <a:solidFill>
                  <a:srgbClr val="6D2077"/>
                </a:solidFill>
                <a:latin typeface="Montserrat"/>
              </a:rPr>
              <a:t>www.oppffcu.com</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82420" y="0"/>
            <a:ext cx="8686715" cy="10287000"/>
            <a:chOff x="0" y="0"/>
            <a:chExt cx="11582287" cy="13716000"/>
          </a:xfrm>
        </p:grpSpPr>
        <p:pic>
          <p:nvPicPr>
            <p:cNvPr id="3" name="Picture 3"/>
            <p:cNvPicPr>
              <a:picLocks noChangeAspect="1"/>
            </p:cNvPicPr>
            <p:nvPr/>
          </p:nvPicPr>
          <p:blipFill>
            <a:blip r:embed="rId2"/>
            <a:srcRect l="50116" r="17161"/>
            <a:stretch>
              <a:fillRect/>
            </a:stretch>
          </p:blipFill>
          <p:spPr>
            <a:xfrm>
              <a:off x="0" y="0"/>
              <a:ext cx="11582287" cy="13716000"/>
            </a:xfrm>
            <a:prstGeom prst="rect">
              <a:avLst/>
            </a:prstGeom>
          </p:spPr>
        </p:pic>
      </p:grpSp>
      <p:sp>
        <p:nvSpPr>
          <p:cNvPr id="4" name="Freeform 4"/>
          <p:cNvSpPr/>
          <p:nvPr/>
        </p:nvSpPr>
        <p:spPr>
          <a:xfrm rot="-5400000">
            <a:off x="8549787" y="1249973"/>
            <a:ext cx="844062" cy="211015"/>
          </a:xfrm>
          <a:custGeom>
            <a:avLst/>
            <a:gdLst/>
            <a:ahLst/>
            <a:cxnLst/>
            <a:rect l="l" t="t" r="r" b="b"/>
            <a:pathLst>
              <a:path w="844062" h="211015">
                <a:moveTo>
                  <a:pt x="0" y="0"/>
                </a:moveTo>
                <a:lnTo>
                  <a:pt x="844061" y="0"/>
                </a:lnTo>
                <a:lnTo>
                  <a:pt x="844061" y="211015"/>
                </a:lnTo>
                <a:lnTo>
                  <a:pt x="0" y="211015"/>
                </a:lnTo>
                <a:lnTo>
                  <a:pt x="0" y="0"/>
                </a:lnTo>
                <a:close/>
              </a:path>
            </a:pathLst>
          </a:custGeom>
          <a:blipFill>
            <a:blip r:embed="rId3">
              <a:alphaModFix amt="75000"/>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AutoShape 5"/>
          <p:cNvSpPr/>
          <p:nvPr/>
        </p:nvSpPr>
        <p:spPr>
          <a:xfrm flipV="1">
            <a:off x="8964674" y="2218304"/>
            <a:ext cx="14288" cy="2075717"/>
          </a:xfrm>
          <a:prstGeom prst="line">
            <a:avLst/>
          </a:prstGeom>
          <a:ln w="28575" cap="rnd">
            <a:solidFill>
              <a:srgbClr val="CDA442">
                <a:alpha val="74902"/>
              </a:srgbClr>
            </a:solidFill>
            <a:prstDash val="solid"/>
            <a:headEnd type="none" w="sm" len="sm"/>
            <a:tailEnd type="none" w="sm" len="sm"/>
          </a:ln>
        </p:spPr>
        <p:txBody>
          <a:bodyPr/>
          <a:lstStyle/>
          <a:p>
            <a:endParaRPr lang="en-US"/>
          </a:p>
        </p:txBody>
      </p:sp>
      <p:sp>
        <p:nvSpPr>
          <p:cNvPr id="6" name="TextBox 6"/>
          <p:cNvSpPr txBox="1"/>
          <p:nvPr/>
        </p:nvSpPr>
        <p:spPr>
          <a:xfrm>
            <a:off x="9544050" y="1171575"/>
            <a:ext cx="8015316" cy="1806575"/>
          </a:xfrm>
          <a:prstGeom prst="rect">
            <a:avLst/>
          </a:prstGeom>
        </p:spPr>
        <p:txBody>
          <a:bodyPr lIns="0" tIns="0" rIns="0" bIns="0" rtlCol="0" anchor="t">
            <a:spAutoFit/>
          </a:bodyPr>
          <a:lstStyle/>
          <a:p>
            <a:pPr>
              <a:lnSpc>
                <a:spcPts val="6999"/>
              </a:lnSpc>
              <a:spcBef>
                <a:spcPct val="0"/>
              </a:spcBef>
            </a:pPr>
            <a:r>
              <a:rPr lang="en-US" sz="6999">
                <a:solidFill>
                  <a:srgbClr val="000000"/>
                </a:solidFill>
                <a:latin typeface="PT Sans Bold"/>
              </a:rPr>
              <a:t>Benefits of Good Credit</a:t>
            </a:r>
          </a:p>
        </p:txBody>
      </p:sp>
      <p:sp>
        <p:nvSpPr>
          <p:cNvPr id="7" name="TextBox 7"/>
          <p:cNvSpPr txBox="1"/>
          <p:nvPr/>
        </p:nvSpPr>
        <p:spPr>
          <a:xfrm>
            <a:off x="9536173" y="3499090"/>
            <a:ext cx="8131723" cy="4356100"/>
          </a:xfrm>
          <a:prstGeom prst="rect">
            <a:avLst/>
          </a:prstGeom>
        </p:spPr>
        <p:txBody>
          <a:bodyPr lIns="0" tIns="0" rIns="0" bIns="0" rtlCol="0" anchor="t">
            <a:spAutoFit/>
          </a:bodyPr>
          <a:lstStyle/>
          <a:p>
            <a:pPr>
              <a:lnSpc>
                <a:spcPts val="3499"/>
              </a:lnSpc>
            </a:pPr>
            <a:endParaRPr/>
          </a:p>
          <a:p>
            <a:pPr marL="539749" lvl="1" indent="-269875">
              <a:lnSpc>
                <a:spcPts val="3499"/>
              </a:lnSpc>
              <a:buFont typeface="Arial"/>
              <a:buChar char="•"/>
            </a:pPr>
            <a:r>
              <a:rPr lang="en-US" sz="2499">
                <a:solidFill>
                  <a:srgbClr val="000000"/>
                </a:solidFill>
                <a:latin typeface="Montserrat"/>
              </a:rPr>
              <a:t>Lower interest rates on credit cards and loans.</a:t>
            </a:r>
          </a:p>
          <a:p>
            <a:pPr marL="539749" lvl="1" indent="-269875">
              <a:lnSpc>
                <a:spcPts val="3499"/>
              </a:lnSpc>
              <a:buFont typeface="Arial"/>
              <a:buChar char="•"/>
            </a:pPr>
            <a:r>
              <a:rPr lang="en-US" sz="2499">
                <a:solidFill>
                  <a:srgbClr val="000000"/>
                </a:solidFill>
                <a:latin typeface="Montserrat"/>
              </a:rPr>
              <a:t>Better chance for credit card and loan approval.</a:t>
            </a:r>
          </a:p>
          <a:p>
            <a:pPr marL="539749" lvl="1" indent="-269875">
              <a:lnSpc>
                <a:spcPts val="3499"/>
              </a:lnSpc>
              <a:buFont typeface="Arial"/>
              <a:buChar char="•"/>
            </a:pPr>
            <a:r>
              <a:rPr lang="en-US" sz="2499">
                <a:solidFill>
                  <a:srgbClr val="000000"/>
                </a:solidFill>
                <a:latin typeface="Montserrat"/>
              </a:rPr>
              <a:t>More negotiating power.</a:t>
            </a:r>
          </a:p>
          <a:p>
            <a:pPr marL="539749" lvl="1" indent="-269875">
              <a:lnSpc>
                <a:spcPts val="3499"/>
              </a:lnSpc>
              <a:buFont typeface="Arial"/>
              <a:buChar char="•"/>
            </a:pPr>
            <a:r>
              <a:rPr lang="en-US" sz="2499">
                <a:solidFill>
                  <a:srgbClr val="000000"/>
                </a:solidFill>
                <a:latin typeface="Montserrat"/>
              </a:rPr>
              <a:t>Better chance of approval for higher borrowing limits.</a:t>
            </a:r>
          </a:p>
          <a:p>
            <a:pPr marL="539749" lvl="1" indent="-269875">
              <a:lnSpc>
                <a:spcPts val="3499"/>
              </a:lnSpc>
              <a:buFont typeface="Arial"/>
              <a:buChar char="•"/>
            </a:pPr>
            <a:r>
              <a:rPr lang="en-US" sz="2499">
                <a:solidFill>
                  <a:srgbClr val="000000"/>
                </a:solidFill>
                <a:latin typeface="Montserrat"/>
              </a:rPr>
              <a:t>Easier approval by landlords.</a:t>
            </a:r>
          </a:p>
          <a:p>
            <a:pPr marL="539749" lvl="1" indent="-269875">
              <a:lnSpc>
                <a:spcPts val="3499"/>
              </a:lnSpc>
              <a:buFont typeface="Arial"/>
              <a:buChar char="•"/>
            </a:pPr>
            <a:r>
              <a:rPr lang="en-US" sz="2499">
                <a:solidFill>
                  <a:srgbClr val="000000"/>
                </a:solidFill>
                <a:latin typeface="Montserrat"/>
              </a:rPr>
              <a:t>Better car insurance rates.</a:t>
            </a:r>
          </a:p>
          <a:p>
            <a:pPr marL="539749" lvl="1" indent="-269875">
              <a:lnSpc>
                <a:spcPts val="3499"/>
              </a:lnSpc>
              <a:buFont typeface="Arial"/>
              <a:buChar char="•"/>
            </a:pPr>
            <a:r>
              <a:rPr lang="en-US" sz="2499">
                <a:solidFill>
                  <a:srgbClr val="000000"/>
                </a:solidFill>
                <a:latin typeface="Montserrat"/>
              </a:rPr>
              <a:t>Cellphone contracts without a security deposit</a:t>
            </a:r>
          </a:p>
          <a:p>
            <a:pPr>
              <a:lnSpc>
                <a:spcPts val="3499"/>
              </a:lnSpc>
            </a:pPr>
            <a:endParaRPr lang="en-US" sz="2499">
              <a:solidFill>
                <a:srgbClr val="000000"/>
              </a:solidFill>
              <a:latin typeface="Montserrat"/>
            </a:endParaRPr>
          </a:p>
        </p:txBody>
      </p:sp>
      <p:sp>
        <p:nvSpPr>
          <p:cNvPr id="8" name="TextBox 8"/>
          <p:cNvSpPr txBox="1"/>
          <p:nvPr/>
        </p:nvSpPr>
        <p:spPr>
          <a:xfrm>
            <a:off x="818378" y="9464681"/>
            <a:ext cx="5066068" cy="320675"/>
          </a:xfrm>
          <a:prstGeom prst="rect">
            <a:avLst/>
          </a:prstGeom>
        </p:spPr>
        <p:txBody>
          <a:bodyPr lIns="0" tIns="0" rIns="0" bIns="0" rtlCol="0" anchor="t">
            <a:spAutoFit/>
          </a:bodyPr>
          <a:lstStyle/>
          <a:p>
            <a:pPr marL="0" lvl="0" indent="0" algn="just">
              <a:lnSpc>
                <a:spcPts val="2499"/>
              </a:lnSpc>
              <a:spcBef>
                <a:spcPct val="0"/>
              </a:spcBef>
            </a:pPr>
            <a:r>
              <a:rPr lang="en-US" sz="2499">
                <a:solidFill>
                  <a:srgbClr val="FFFFFF"/>
                </a:solidFill>
                <a:latin typeface="Montserrat"/>
              </a:rPr>
              <a:t>www.oppffcu.com</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82420" y="9096375"/>
            <a:ext cx="18852841" cy="0"/>
          </a:xfrm>
          <a:prstGeom prst="line">
            <a:avLst/>
          </a:prstGeom>
          <a:ln w="28575" cap="rnd">
            <a:solidFill>
              <a:srgbClr val="CDA442"/>
            </a:solidFill>
            <a:prstDash val="solid"/>
            <a:headEnd type="none" w="sm" len="sm"/>
            <a:tailEnd type="none" w="sm" len="sm"/>
          </a:ln>
        </p:spPr>
        <p:txBody>
          <a:bodyPr/>
          <a:lstStyle/>
          <a:p>
            <a:endParaRPr lang="en-US"/>
          </a:p>
        </p:txBody>
      </p:sp>
      <p:sp>
        <p:nvSpPr>
          <p:cNvPr id="3" name="AutoShape 3"/>
          <p:cNvSpPr/>
          <p:nvPr/>
        </p:nvSpPr>
        <p:spPr>
          <a:xfrm>
            <a:off x="-5640384" y="6884421"/>
            <a:ext cx="16256977" cy="8229600"/>
          </a:xfrm>
          <a:prstGeom prst="rect">
            <a:avLst/>
          </a:prstGeom>
          <a:solidFill>
            <a:srgbClr val="6D2077"/>
          </a:solidFill>
        </p:spPr>
        <p:txBody>
          <a:bodyPr/>
          <a:lstStyle/>
          <a:p>
            <a:endParaRPr lang="en-US"/>
          </a:p>
        </p:txBody>
      </p:sp>
      <p:sp>
        <p:nvSpPr>
          <p:cNvPr id="4" name="AutoShape 4"/>
          <p:cNvSpPr/>
          <p:nvPr/>
        </p:nvSpPr>
        <p:spPr>
          <a:xfrm>
            <a:off x="9144000" y="6270361"/>
            <a:ext cx="9952845" cy="2397208"/>
          </a:xfrm>
          <a:prstGeom prst="rect">
            <a:avLst/>
          </a:prstGeom>
          <a:solidFill>
            <a:srgbClr val="B7A57A"/>
          </a:solidFill>
        </p:spPr>
        <p:txBody>
          <a:bodyPr/>
          <a:lstStyle/>
          <a:p>
            <a:endParaRPr lang="en-US"/>
          </a:p>
        </p:txBody>
      </p:sp>
      <p:grpSp>
        <p:nvGrpSpPr>
          <p:cNvPr id="5" name="Group 5"/>
          <p:cNvGrpSpPr/>
          <p:nvPr/>
        </p:nvGrpSpPr>
        <p:grpSpPr>
          <a:xfrm>
            <a:off x="1085850" y="990600"/>
            <a:ext cx="6972215" cy="7676968"/>
            <a:chOff x="0" y="0"/>
            <a:chExt cx="9296287" cy="10235958"/>
          </a:xfrm>
        </p:grpSpPr>
        <p:pic>
          <p:nvPicPr>
            <p:cNvPr id="6" name="Picture 6"/>
            <p:cNvPicPr>
              <a:picLocks noChangeAspect="1"/>
            </p:cNvPicPr>
            <p:nvPr/>
          </p:nvPicPr>
          <p:blipFill>
            <a:blip r:embed="rId2"/>
            <a:srcRect l="27278" r="12155"/>
            <a:stretch>
              <a:fillRect/>
            </a:stretch>
          </p:blipFill>
          <p:spPr>
            <a:xfrm>
              <a:off x="0" y="0"/>
              <a:ext cx="9296287" cy="10235958"/>
            </a:xfrm>
            <a:prstGeom prst="rect">
              <a:avLst/>
            </a:prstGeom>
          </p:spPr>
        </p:pic>
      </p:grpSp>
      <p:sp>
        <p:nvSpPr>
          <p:cNvPr id="7" name="Freeform 7"/>
          <p:cNvSpPr/>
          <p:nvPr/>
        </p:nvSpPr>
        <p:spPr>
          <a:xfrm rot="-5400000">
            <a:off x="16731762" y="1410919"/>
            <a:ext cx="844062" cy="211015"/>
          </a:xfrm>
          <a:custGeom>
            <a:avLst/>
            <a:gdLst/>
            <a:ahLst/>
            <a:cxnLst/>
            <a:rect l="l" t="t" r="r" b="b"/>
            <a:pathLst>
              <a:path w="844062" h="211015">
                <a:moveTo>
                  <a:pt x="0" y="0"/>
                </a:moveTo>
                <a:lnTo>
                  <a:pt x="844061" y="0"/>
                </a:lnTo>
                <a:lnTo>
                  <a:pt x="844061" y="211015"/>
                </a:lnTo>
                <a:lnTo>
                  <a:pt x="0" y="21101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AutoShape 8"/>
          <p:cNvSpPr/>
          <p:nvPr/>
        </p:nvSpPr>
        <p:spPr>
          <a:xfrm rot="-5400000">
            <a:off x="15939739" y="3593303"/>
            <a:ext cx="2456682" cy="0"/>
          </a:xfrm>
          <a:prstGeom prst="line">
            <a:avLst/>
          </a:prstGeom>
          <a:ln w="28575" cap="rnd">
            <a:solidFill>
              <a:srgbClr val="CDA442"/>
            </a:solidFill>
            <a:prstDash val="solid"/>
            <a:headEnd type="none" w="sm" len="sm"/>
            <a:tailEnd type="none" w="sm" len="sm"/>
          </a:ln>
        </p:spPr>
        <p:txBody>
          <a:bodyPr/>
          <a:lstStyle/>
          <a:p>
            <a:endParaRPr lang="en-US"/>
          </a:p>
        </p:txBody>
      </p:sp>
      <p:sp>
        <p:nvSpPr>
          <p:cNvPr id="9" name="TextBox 9"/>
          <p:cNvSpPr txBox="1"/>
          <p:nvPr/>
        </p:nvSpPr>
        <p:spPr>
          <a:xfrm>
            <a:off x="9144000" y="1293932"/>
            <a:ext cx="6787591" cy="930275"/>
          </a:xfrm>
          <a:prstGeom prst="rect">
            <a:avLst/>
          </a:prstGeom>
        </p:spPr>
        <p:txBody>
          <a:bodyPr lIns="0" tIns="0" rIns="0" bIns="0" rtlCol="0" anchor="t">
            <a:spAutoFit/>
          </a:bodyPr>
          <a:lstStyle/>
          <a:p>
            <a:pPr>
              <a:lnSpc>
                <a:spcPts val="7000"/>
              </a:lnSpc>
              <a:spcBef>
                <a:spcPct val="0"/>
              </a:spcBef>
            </a:pPr>
            <a:r>
              <a:rPr lang="en-US" sz="7000">
                <a:solidFill>
                  <a:srgbClr val="000000"/>
                </a:solidFill>
                <a:latin typeface="PT Sans Bold"/>
              </a:rPr>
              <a:t>About OPPFFCU</a:t>
            </a:r>
          </a:p>
        </p:txBody>
      </p:sp>
      <p:sp>
        <p:nvSpPr>
          <p:cNvPr id="10" name="TextBox 10"/>
          <p:cNvSpPr txBox="1"/>
          <p:nvPr/>
        </p:nvSpPr>
        <p:spPr>
          <a:xfrm>
            <a:off x="9144000" y="2478809"/>
            <a:ext cx="7628819" cy="3927475"/>
          </a:xfrm>
          <a:prstGeom prst="rect">
            <a:avLst/>
          </a:prstGeom>
        </p:spPr>
        <p:txBody>
          <a:bodyPr lIns="0" tIns="0" rIns="0" bIns="0" rtlCol="0" anchor="t">
            <a:spAutoFit/>
          </a:bodyPr>
          <a:lstStyle/>
          <a:p>
            <a:pPr marL="539749" lvl="1" indent="-269875">
              <a:lnSpc>
                <a:spcPts val="3499"/>
              </a:lnSpc>
              <a:buFont typeface="Arial"/>
              <a:buChar char="•"/>
            </a:pPr>
            <a:r>
              <a:rPr lang="en-US" sz="2499">
                <a:solidFill>
                  <a:srgbClr val="000000"/>
                </a:solidFill>
                <a:latin typeface="PT Sans"/>
              </a:rPr>
              <a:t>Began in 1986</a:t>
            </a:r>
          </a:p>
          <a:p>
            <a:pPr>
              <a:lnSpc>
                <a:spcPts val="3499"/>
              </a:lnSpc>
            </a:pPr>
            <a:endParaRPr lang="en-US" sz="2499">
              <a:solidFill>
                <a:srgbClr val="000000"/>
              </a:solidFill>
              <a:latin typeface="PT Sans"/>
            </a:endParaRPr>
          </a:p>
          <a:p>
            <a:pPr marL="539749" lvl="1" indent="-269875">
              <a:lnSpc>
                <a:spcPts val="3499"/>
              </a:lnSpc>
              <a:buFont typeface="Arial"/>
              <a:buChar char="•"/>
            </a:pPr>
            <a:r>
              <a:rPr lang="en-US" sz="2499">
                <a:solidFill>
                  <a:srgbClr val="000000"/>
                </a:solidFill>
                <a:latin typeface="PT Sans"/>
              </a:rPr>
              <a:t>All members of the fraternity are eligible to apply for membership as well as their family members, and members of any of the Divine Nine organizations</a:t>
            </a:r>
          </a:p>
          <a:p>
            <a:pPr>
              <a:lnSpc>
                <a:spcPts val="3499"/>
              </a:lnSpc>
            </a:pPr>
            <a:endParaRPr lang="en-US" sz="2499">
              <a:solidFill>
                <a:srgbClr val="000000"/>
              </a:solidFill>
              <a:latin typeface="PT Sans"/>
            </a:endParaRPr>
          </a:p>
          <a:p>
            <a:pPr marL="539749" lvl="1" indent="-269875">
              <a:lnSpc>
                <a:spcPts val="3499"/>
              </a:lnSpc>
              <a:buFont typeface="Arial"/>
              <a:buChar char="•"/>
            </a:pPr>
            <a:r>
              <a:rPr lang="en-US" sz="2499">
                <a:solidFill>
                  <a:srgbClr val="000000"/>
                </a:solidFill>
                <a:latin typeface="PT Sans"/>
              </a:rPr>
              <a:t>Provides life membership loans</a:t>
            </a:r>
          </a:p>
          <a:p>
            <a:pPr>
              <a:lnSpc>
                <a:spcPts val="3499"/>
              </a:lnSpc>
            </a:pPr>
            <a:endParaRPr lang="en-US" sz="2499">
              <a:solidFill>
                <a:srgbClr val="000000"/>
              </a:solidFill>
              <a:latin typeface="PT Sans"/>
            </a:endParaRPr>
          </a:p>
        </p:txBody>
      </p:sp>
      <p:sp>
        <p:nvSpPr>
          <p:cNvPr id="11" name="TextBox 11"/>
          <p:cNvSpPr txBox="1"/>
          <p:nvPr/>
        </p:nvSpPr>
        <p:spPr>
          <a:xfrm>
            <a:off x="9803428" y="6795865"/>
            <a:ext cx="7350364" cy="1298575"/>
          </a:xfrm>
          <a:prstGeom prst="rect">
            <a:avLst/>
          </a:prstGeom>
        </p:spPr>
        <p:txBody>
          <a:bodyPr lIns="0" tIns="0" rIns="0" bIns="0" rtlCol="0" anchor="t">
            <a:spAutoFit/>
          </a:bodyPr>
          <a:lstStyle/>
          <a:p>
            <a:pPr>
              <a:lnSpc>
                <a:spcPts val="3499"/>
              </a:lnSpc>
            </a:pPr>
            <a:r>
              <a:rPr lang="en-US" sz="2499">
                <a:solidFill>
                  <a:srgbClr val="FFFFFF"/>
                </a:solidFill>
                <a:latin typeface="PT Sans"/>
              </a:rPr>
              <a:t>The Omega Psi Phi Fraternity was the first of the Divine Nine organizations to start a credit union.</a:t>
            </a:r>
          </a:p>
          <a:p>
            <a:pPr>
              <a:lnSpc>
                <a:spcPts val="3499"/>
              </a:lnSpc>
            </a:pPr>
            <a:endParaRPr lang="en-US" sz="2499">
              <a:solidFill>
                <a:srgbClr val="FFFFFF"/>
              </a:solidFill>
              <a:latin typeface="PT Sans"/>
            </a:endParaRPr>
          </a:p>
        </p:txBody>
      </p:sp>
      <p:sp>
        <p:nvSpPr>
          <p:cNvPr id="12" name="TextBox 12"/>
          <p:cNvSpPr txBox="1"/>
          <p:nvPr/>
        </p:nvSpPr>
        <p:spPr>
          <a:xfrm>
            <a:off x="12193232" y="9378463"/>
            <a:ext cx="5066068" cy="320675"/>
          </a:xfrm>
          <a:prstGeom prst="rect">
            <a:avLst/>
          </a:prstGeom>
        </p:spPr>
        <p:txBody>
          <a:bodyPr lIns="0" tIns="0" rIns="0" bIns="0" rtlCol="0" anchor="t">
            <a:spAutoFit/>
          </a:bodyPr>
          <a:lstStyle/>
          <a:p>
            <a:pPr marL="0" lvl="0" indent="0" algn="r">
              <a:lnSpc>
                <a:spcPts val="2499"/>
              </a:lnSpc>
              <a:spcBef>
                <a:spcPct val="0"/>
              </a:spcBef>
            </a:pPr>
            <a:r>
              <a:rPr lang="en-US" sz="2499">
                <a:solidFill>
                  <a:srgbClr val="6D2077"/>
                </a:solidFill>
                <a:latin typeface="Montserrat"/>
              </a:rPr>
              <a:t>www.oppffcu.com</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82420" y="0"/>
            <a:ext cx="8686715" cy="10287000"/>
            <a:chOff x="0" y="0"/>
            <a:chExt cx="11582287" cy="13716000"/>
          </a:xfrm>
        </p:grpSpPr>
        <p:pic>
          <p:nvPicPr>
            <p:cNvPr id="3" name="Picture 3"/>
            <p:cNvPicPr>
              <a:picLocks noChangeAspect="1"/>
            </p:cNvPicPr>
            <p:nvPr/>
          </p:nvPicPr>
          <p:blipFill>
            <a:blip r:embed="rId2"/>
            <a:srcRect l="21852" r="21852"/>
            <a:stretch>
              <a:fillRect/>
            </a:stretch>
          </p:blipFill>
          <p:spPr>
            <a:xfrm>
              <a:off x="0" y="0"/>
              <a:ext cx="11582287" cy="13716000"/>
            </a:xfrm>
            <a:prstGeom prst="rect">
              <a:avLst/>
            </a:prstGeom>
          </p:spPr>
        </p:pic>
      </p:grpSp>
      <p:sp>
        <p:nvSpPr>
          <p:cNvPr id="4" name="Freeform 4"/>
          <p:cNvSpPr/>
          <p:nvPr/>
        </p:nvSpPr>
        <p:spPr>
          <a:xfrm rot="-5400000">
            <a:off x="8549787" y="1249973"/>
            <a:ext cx="844062" cy="211015"/>
          </a:xfrm>
          <a:custGeom>
            <a:avLst/>
            <a:gdLst/>
            <a:ahLst/>
            <a:cxnLst/>
            <a:rect l="l" t="t" r="r" b="b"/>
            <a:pathLst>
              <a:path w="844062" h="211015">
                <a:moveTo>
                  <a:pt x="0" y="0"/>
                </a:moveTo>
                <a:lnTo>
                  <a:pt x="844061" y="0"/>
                </a:lnTo>
                <a:lnTo>
                  <a:pt x="844061" y="211015"/>
                </a:lnTo>
                <a:lnTo>
                  <a:pt x="0" y="211015"/>
                </a:lnTo>
                <a:lnTo>
                  <a:pt x="0" y="0"/>
                </a:lnTo>
                <a:close/>
              </a:path>
            </a:pathLst>
          </a:custGeom>
          <a:blipFill>
            <a:blip r:embed="rId3">
              <a:alphaModFix amt="75000"/>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AutoShape 5"/>
          <p:cNvSpPr/>
          <p:nvPr/>
        </p:nvSpPr>
        <p:spPr>
          <a:xfrm flipV="1">
            <a:off x="8964674" y="2218304"/>
            <a:ext cx="14288" cy="2075717"/>
          </a:xfrm>
          <a:prstGeom prst="line">
            <a:avLst/>
          </a:prstGeom>
          <a:ln w="28575" cap="rnd">
            <a:solidFill>
              <a:srgbClr val="CDA442">
                <a:alpha val="74902"/>
              </a:srgbClr>
            </a:solidFill>
            <a:prstDash val="solid"/>
            <a:headEnd type="none" w="sm" len="sm"/>
            <a:tailEnd type="none" w="sm" len="sm"/>
          </a:ln>
        </p:spPr>
        <p:txBody>
          <a:bodyPr/>
          <a:lstStyle/>
          <a:p>
            <a:endParaRPr lang="en-US"/>
          </a:p>
        </p:txBody>
      </p:sp>
      <p:sp>
        <p:nvSpPr>
          <p:cNvPr id="6" name="TextBox 6"/>
          <p:cNvSpPr txBox="1"/>
          <p:nvPr/>
        </p:nvSpPr>
        <p:spPr>
          <a:xfrm>
            <a:off x="9544050" y="1171575"/>
            <a:ext cx="8015316" cy="920750"/>
          </a:xfrm>
          <a:prstGeom prst="rect">
            <a:avLst/>
          </a:prstGeom>
        </p:spPr>
        <p:txBody>
          <a:bodyPr lIns="0" tIns="0" rIns="0" bIns="0" rtlCol="0" anchor="t">
            <a:spAutoFit/>
          </a:bodyPr>
          <a:lstStyle/>
          <a:p>
            <a:pPr>
              <a:lnSpc>
                <a:spcPts val="6999"/>
              </a:lnSpc>
              <a:spcBef>
                <a:spcPct val="0"/>
              </a:spcBef>
            </a:pPr>
            <a:r>
              <a:rPr lang="en-US" sz="6999">
                <a:solidFill>
                  <a:srgbClr val="000000"/>
                </a:solidFill>
                <a:latin typeface="PT Sans Bold"/>
              </a:rPr>
              <a:t>The DFree Challenge</a:t>
            </a:r>
          </a:p>
        </p:txBody>
      </p:sp>
      <p:sp>
        <p:nvSpPr>
          <p:cNvPr id="7" name="TextBox 7"/>
          <p:cNvSpPr txBox="1"/>
          <p:nvPr/>
        </p:nvSpPr>
        <p:spPr>
          <a:xfrm>
            <a:off x="9544050" y="2273300"/>
            <a:ext cx="8131723" cy="8299450"/>
          </a:xfrm>
          <a:prstGeom prst="rect">
            <a:avLst/>
          </a:prstGeom>
        </p:spPr>
        <p:txBody>
          <a:bodyPr lIns="0" tIns="0" rIns="0" bIns="0" rtlCol="0" anchor="t">
            <a:spAutoFit/>
          </a:bodyPr>
          <a:lstStyle/>
          <a:p>
            <a:pPr>
              <a:lnSpc>
                <a:spcPts val="3499"/>
              </a:lnSpc>
            </a:pPr>
            <a:r>
              <a:rPr lang="en-US" sz="2499">
                <a:solidFill>
                  <a:srgbClr val="000000"/>
                </a:solidFill>
                <a:latin typeface="Montserrat"/>
              </a:rPr>
              <a:t>The Challenge is to take control of your finances by creating debt reduction goals, forming online support groups, and most importantly - paying off your debt.</a:t>
            </a:r>
          </a:p>
          <a:p>
            <a:pPr>
              <a:lnSpc>
                <a:spcPts val="3499"/>
              </a:lnSpc>
            </a:pPr>
            <a:endParaRPr lang="en-US" sz="2499">
              <a:solidFill>
                <a:srgbClr val="000000"/>
              </a:solidFill>
              <a:latin typeface="Montserrat"/>
            </a:endParaRPr>
          </a:p>
          <a:p>
            <a:pPr>
              <a:lnSpc>
                <a:spcPts val="3499"/>
              </a:lnSpc>
            </a:pPr>
            <a:r>
              <a:rPr lang="en-US" sz="2499">
                <a:solidFill>
                  <a:srgbClr val="000000"/>
                </a:solidFill>
                <a:latin typeface="Montserrat"/>
              </a:rPr>
              <a:t>1: List debts in order from smallest to largest balance.</a:t>
            </a:r>
          </a:p>
          <a:p>
            <a:pPr>
              <a:lnSpc>
                <a:spcPts val="3499"/>
              </a:lnSpc>
            </a:pPr>
            <a:endParaRPr lang="en-US" sz="2499">
              <a:solidFill>
                <a:srgbClr val="000000"/>
              </a:solidFill>
              <a:latin typeface="Montserrat"/>
            </a:endParaRPr>
          </a:p>
          <a:p>
            <a:pPr>
              <a:lnSpc>
                <a:spcPts val="3499"/>
              </a:lnSpc>
            </a:pPr>
            <a:r>
              <a:rPr lang="en-US" sz="2499">
                <a:solidFill>
                  <a:srgbClr val="000000"/>
                </a:solidFill>
                <a:latin typeface="Montserrat"/>
              </a:rPr>
              <a:t>2: Attack debt by paying as much as you can on your smallest balance.</a:t>
            </a:r>
          </a:p>
          <a:p>
            <a:pPr>
              <a:lnSpc>
                <a:spcPts val="3499"/>
              </a:lnSpc>
            </a:pPr>
            <a:endParaRPr lang="en-US" sz="2499">
              <a:solidFill>
                <a:srgbClr val="000000"/>
              </a:solidFill>
              <a:latin typeface="Montserrat"/>
            </a:endParaRPr>
          </a:p>
          <a:p>
            <a:pPr>
              <a:lnSpc>
                <a:spcPts val="3499"/>
              </a:lnSpc>
            </a:pPr>
            <a:r>
              <a:rPr lang="en-US" sz="2499">
                <a:solidFill>
                  <a:srgbClr val="000000"/>
                </a:solidFill>
                <a:latin typeface="Montserrat"/>
              </a:rPr>
              <a:t>3: Once you’ve paid the first debt off, move the entire payment to the next item on your list. </a:t>
            </a:r>
          </a:p>
          <a:p>
            <a:pPr>
              <a:lnSpc>
                <a:spcPts val="3499"/>
              </a:lnSpc>
            </a:pPr>
            <a:endParaRPr lang="en-US" sz="2499">
              <a:solidFill>
                <a:srgbClr val="000000"/>
              </a:solidFill>
              <a:latin typeface="Montserrat"/>
            </a:endParaRPr>
          </a:p>
          <a:p>
            <a:pPr>
              <a:lnSpc>
                <a:spcPts val="3499"/>
              </a:lnSpc>
            </a:pPr>
            <a:r>
              <a:rPr lang="en-US" sz="2499">
                <a:solidFill>
                  <a:srgbClr val="000000"/>
                </a:solidFill>
                <a:latin typeface="Montserrat"/>
              </a:rPr>
              <a:t>When you pay off your debt, you improve your creditworthiness, reduce stress and create additional income for savings and investments.</a:t>
            </a:r>
          </a:p>
          <a:p>
            <a:pPr>
              <a:lnSpc>
                <a:spcPts val="3499"/>
              </a:lnSpc>
            </a:pPr>
            <a:endParaRPr lang="en-US" sz="2499">
              <a:solidFill>
                <a:srgbClr val="000000"/>
              </a:solidFill>
              <a:latin typeface="Montserrat"/>
            </a:endParaRPr>
          </a:p>
          <a:p>
            <a:pPr>
              <a:lnSpc>
                <a:spcPts val="3499"/>
              </a:lnSpc>
            </a:pPr>
            <a:endParaRPr lang="en-US" sz="2499">
              <a:solidFill>
                <a:srgbClr val="000000"/>
              </a:solidFill>
              <a:latin typeface="Montserrat"/>
            </a:endParaRPr>
          </a:p>
        </p:txBody>
      </p:sp>
      <p:sp>
        <p:nvSpPr>
          <p:cNvPr id="8" name="TextBox 8"/>
          <p:cNvSpPr txBox="1"/>
          <p:nvPr/>
        </p:nvSpPr>
        <p:spPr>
          <a:xfrm>
            <a:off x="818378" y="9464681"/>
            <a:ext cx="5066068" cy="320675"/>
          </a:xfrm>
          <a:prstGeom prst="rect">
            <a:avLst/>
          </a:prstGeom>
        </p:spPr>
        <p:txBody>
          <a:bodyPr lIns="0" tIns="0" rIns="0" bIns="0" rtlCol="0" anchor="t">
            <a:spAutoFit/>
          </a:bodyPr>
          <a:lstStyle/>
          <a:p>
            <a:pPr marL="0" lvl="0" indent="0" algn="just">
              <a:lnSpc>
                <a:spcPts val="2499"/>
              </a:lnSpc>
              <a:spcBef>
                <a:spcPct val="0"/>
              </a:spcBef>
            </a:pPr>
            <a:r>
              <a:rPr lang="en-US" sz="2499">
                <a:solidFill>
                  <a:srgbClr val="6D2077"/>
                </a:solidFill>
                <a:latin typeface="Montserrat"/>
              </a:rPr>
              <a:t>www.oppffcu.com</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82420" y="9286875"/>
            <a:ext cx="18852841" cy="0"/>
          </a:xfrm>
          <a:prstGeom prst="line">
            <a:avLst/>
          </a:prstGeom>
          <a:ln w="28575" cap="rnd">
            <a:solidFill>
              <a:srgbClr val="D9D9D9"/>
            </a:solidFill>
            <a:prstDash val="solid"/>
            <a:headEnd type="none" w="sm" len="sm"/>
            <a:tailEnd type="none" w="sm" len="sm"/>
          </a:ln>
        </p:spPr>
        <p:txBody>
          <a:bodyPr/>
          <a:lstStyle/>
          <a:p>
            <a:endParaRPr lang="en-US"/>
          </a:p>
        </p:txBody>
      </p:sp>
      <p:sp>
        <p:nvSpPr>
          <p:cNvPr id="3" name="Freeform 3"/>
          <p:cNvSpPr/>
          <p:nvPr/>
        </p:nvSpPr>
        <p:spPr>
          <a:xfrm rot="-5400000">
            <a:off x="215412" y="1249973"/>
            <a:ext cx="844062" cy="211015"/>
          </a:xfrm>
          <a:custGeom>
            <a:avLst/>
            <a:gdLst/>
            <a:ahLst/>
            <a:cxnLst/>
            <a:rect l="l" t="t" r="r" b="b"/>
            <a:pathLst>
              <a:path w="844062" h="211015">
                <a:moveTo>
                  <a:pt x="0" y="0"/>
                </a:moveTo>
                <a:lnTo>
                  <a:pt x="844061" y="0"/>
                </a:lnTo>
                <a:lnTo>
                  <a:pt x="844061" y="211015"/>
                </a:lnTo>
                <a:lnTo>
                  <a:pt x="0" y="211015"/>
                </a:lnTo>
                <a:lnTo>
                  <a:pt x="0" y="0"/>
                </a:lnTo>
                <a:close/>
              </a:path>
            </a:pathLst>
          </a:custGeom>
          <a:blipFill>
            <a:blip r:embed="rId2">
              <a:alphaModFix amt="75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AutoShape 4"/>
          <p:cNvSpPr/>
          <p:nvPr/>
        </p:nvSpPr>
        <p:spPr>
          <a:xfrm rot="-5376337">
            <a:off x="-400441" y="3241875"/>
            <a:ext cx="2075766" cy="0"/>
          </a:xfrm>
          <a:prstGeom prst="line">
            <a:avLst/>
          </a:prstGeom>
          <a:ln w="28575" cap="rnd">
            <a:solidFill>
              <a:srgbClr val="CDA442">
                <a:alpha val="74902"/>
              </a:srgbClr>
            </a:solidFill>
            <a:prstDash val="solid"/>
            <a:headEnd type="none" w="sm" len="sm"/>
            <a:tailEnd type="none" w="sm" len="sm"/>
          </a:ln>
        </p:spPr>
        <p:txBody>
          <a:bodyPr/>
          <a:lstStyle/>
          <a:p>
            <a:endParaRPr lang="en-US"/>
          </a:p>
        </p:txBody>
      </p:sp>
      <p:sp>
        <p:nvSpPr>
          <p:cNvPr id="5" name="TextBox 5"/>
          <p:cNvSpPr txBox="1"/>
          <p:nvPr/>
        </p:nvSpPr>
        <p:spPr>
          <a:xfrm>
            <a:off x="1360438" y="2075330"/>
            <a:ext cx="14557608" cy="920750"/>
          </a:xfrm>
          <a:prstGeom prst="rect">
            <a:avLst/>
          </a:prstGeom>
        </p:spPr>
        <p:txBody>
          <a:bodyPr lIns="0" tIns="0" rIns="0" bIns="0" rtlCol="0" anchor="t">
            <a:spAutoFit/>
          </a:bodyPr>
          <a:lstStyle/>
          <a:p>
            <a:pPr>
              <a:lnSpc>
                <a:spcPts val="6999"/>
              </a:lnSpc>
              <a:spcBef>
                <a:spcPct val="0"/>
              </a:spcBef>
            </a:pPr>
            <a:r>
              <a:rPr lang="en-US" sz="6999">
                <a:solidFill>
                  <a:srgbClr val="000000"/>
                </a:solidFill>
                <a:latin typeface="PT Sans Bold"/>
              </a:rPr>
              <a:t>BE WISE</a:t>
            </a:r>
          </a:p>
        </p:txBody>
      </p:sp>
      <p:sp>
        <p:nvSpPr>
          <p:cNvPr id="6" name="TextBox 6"/>
          <p:cNvSpPr txBox="1"/>
          <p:nvPr/>
        </p:nvSpPr>
        <p:spPr>
          <a:xfrm>
            <a:off x="1360438" y="3073400"/>
            <a:ext cx="15898862" cy="6118225"/>
          </a:xfrm>
          <a:prstGeom prst="rect">
            <a:avLst/>
          </a:prstGeom>
        </p:spPr>
        <p:txBody>
          <a:bodyPr lIns="0" tIns="0" rIns="0" bIns="0" rtlCol="0" anchor="t">
            <a:spAutoFit/>
          </a:bodyPr>
          <a:lstStyle/>
          <a:p>
            <a:pPr marL="539749" lvl="1" indent="-269875">
              <a:lnSpc>
                <a:spcPts val="3499"/>
              </a:lnSpc>
              <a:buFont typeface="Arial"/>
              <a:buChar char="•"/>
            </a:pPr>
            <a:r>
              <a:rPr lang="en-US" sz="2499">
                <a:solidFill>
                  <a:srgbClr val="000000"/>
                </a:solidFill>
                <a:latin typeface="PT Sans"/>
              </a:rPr>
              <a:t>Know your credit; including your credit score!</a:t>
            </a:r>
          </a:p>
          <a:p>
            <a:pPr marL="539749" lvl="1" indent="-269875">
              <a:lnSpc>
                <a:spcPts val="3499"/>
              </a:lnSpc>
              <a:buFont typeface="Arial"/>
              <a:buChar char="•"/>
            </a:pPr>
            <a:r>
              <a:rPr lang="en-US" sz="2499">
                <a:solidFill>
                  <a:srgbClr val="000000"/>
                </a:solidFill>
                <a:latin typeface="PT Sans"/>
              </a:rPr>
              <a:t>Understand your debt-to-income ratio and how that affects your ability to secure credit in the future.</a:t>
            </a:r>
          </a:p>
          <a:p>
            <a:pPr marL="539749" lvl="1" indent="-269875">
              <a:lnSpc>
                <a:spcPts val="3499"/>
              </a:lnSpc>
              <a:buFont typeface="Arial"/>
              <a:buChar char="•"/>
            </a:pPr>
            <a:r>
              <a:rPr lang="en-US" sz="2499">
                <a:solidFill>
                  <a:srgbClr val="000000"/>
                </a:solidFill>
                <a:latin typeface="PT Sans"/>
              </a:rPr>
              <a:t>Determine wants over needs. Avoid impulse buys!</a:t>
            </a:r>
          </a:p>
          <a:p>
            <a:pPr marL="539749" lvl="1" indent="-269875">
              <a:lnSpc>
                <a:spcPts val="3499"/>
              </a:lnSpc>
              <a:buFont typeface="Arial"/>
              <a:buChar char="•"/>
            </a:pPr>
            <a:r>
              <a:rPr lang="en-US" sz="2499">
                <a:solidFill>
                  <a:srgbClr val="000000"/>
                </a:solidFill>
                <a:latin typeface="PT Sans"/>
              </a:rPr>
              <a:t>Know the warning signs that you may be getting in too deep.</a:t>
            </a:r>
          </a:p>
          <a:p>
            <a:pPr marL="539749" lvl="1" indent="-269875">
              <a:lnSpc>
                <a:spcPts val="3499"/>
              </a:lnSpc>
              <a:buFont typeface="Arial"/>
              <a:buChar char="•"/>
            </a:pPr>
            <a:r>
              <a:rPr lang="en-US" sz="2499">
                <a:solidFill>
                  <a:srgbClr val="000000"/>
                </a:solidFill>
                <a:latin typeface="PT Sans"/>
              </a:rPr>
              <a:t>If you feel you are getting too deep, track all of your expenses including that coffee that you get from Starbucks each day.☺</a:t>
            </a:r>
          </a:p>
          <a:p>
            <a:pPr marL="539749" lvl="1" indent="-269875">
              <a:lnSpc>
                <a:spcPts val="3499"/>
              </a:lnSpc>
              <a:buFont typeface="Arial"/>
              <a:buChar char="•"/>
            </a:pPr>
            <a:r>
              <a:rPr lang="en-US" sz="2499">
                <a:solidFill>
                  <a:srgbClr val="000000"/>
                </a:solidFill>
                <a:latin typeface="PT Sans"/>
              </a:rPr>
              <a:t>Make a plan to live within your means and stick with it before you consider a potentially negative situation with consolidations.</a:t>
            </a:r>
          </a:p>
          <a:p>
            <a:pPr>
              <a:lnSpc>
                <a:spcPts val="3499"/>
              </a:lnSpc>
            </a:pPr>
            <a:r>
              <a:rPr lang="en-US" sz="2499">
                <a:solidFill>
                  <a:srgbClr val="000000"/>
                </a:solidFill>
                <a:latin typeface="PT Sans Bold"/>
              </a:rPr>
              <a:t>                                                                  W...…...WISDOM</a:t>
            </a:r>
          </a:p>
          <a:p>
            <a:pPr>
              <a:lnSpc>
                <a:spcPts val="3499"/>
              </a:lnSpc>
            </a:pPr>
            <a:r>
              <a:rPr lang="en-US" sz="2499">
                <a:solidFill>
                  <a:srgbClr val="000000"/>
                </a:solidFill>
                <a:latin typeface="PT Sans Bold"/>
              </a:rPr>
              <a:t>                                                                   I……....INVESTING</a:t>
            </a:r>
          </a:p>
          <a:p>
            <a:pPr>
              <a:lnSpc>
                <a:spcPts val="3499"/>
              </a:lnSpc>
            </a:pPr>
            <a:r>
              <a:rPr lang="en-US" sz="2499">
                <a:solidFill>
                  <a:srgbClr val="000000"/>
                </a:solidFill>
                <a:latin typeface="PT Sans Bold"/>
              </a:rPr>
              <a:t>                                                                  S……...SAVINGS</a:t>
            </a:r>
          </a:p>
          <a:p>
            <a:pPr>
              <a:lnSpc>
                <a:spcPts val="3499"/>
              </a:lnSpc>
            </a:pPr>
            <a:r>
              <a:rPr lang="en-US" sz="2499">
                <a:solidFill>
                  <a:srgbClr val="000000"/>
                </a:solidFill>
                <a:latin typeface="PT Sans Bold"/>
              </a:rPr>
              <a:t>                                                                  E….…..ECONOMICAL FREEDOM</a:t>
            </a:r>
          </a:p>
          <a:p>
            <a:pPr marL="1079499" lvl="2" indent="-359833">
              <a:lnSpc>
                <a:spcPts val="3499"/>
              </a:lnSpc>
              <a:buFont typeface="Arial"/>
              <a:buChar char="⚬"/>
            </a:pPr>
            <a:endParaRPr lang="en-US" sz="2499">
              <a:solidFill>
                <a:srgbClr val="000000"/>
              </a:solidFill>
              <a:latin typeface="PT Sans Bold"/>
            </a:endParaRPr>
          </a:p>
          <a:p>
            <a:pPr>
              <a:lnSpc>
                <a:spcPts val="3499"/>
              </a:lnSpc>
            </a:pPr>
            <a:endParaRPr lang="en-US" sz="2499">
              <a:solidFill>
                <a:srgbClr val="000000"/>
              </a:solidFill>
              <a:latin typeface="PT Sans Bold"/>
            </a:endParaRPr>
          </a:p>
        </p:txBody>
      </p:sp>
      <p:sp>
        <p:nvSpPr>
          <p:cNvPr id="7" name="TextBox 7"/>
          <p:cNvSpPr txBox="1"/>
          <p:nvPr/>
        </p:nvSpPr>
        <p:spPr>
          <a:xfrm>
            <a:off x="818378" y="9464681"/>
            <a:ext cx="5066068" cy="320675"/>
          </a:xfrm>
          <a:prstGeom prst="rect">
            <a:avLst/>
          </a:prstGeom>
        </p:spPr>
        <p:txBody>
          <a:bodyPr lIns="0" tIns="0" rIns="0" bIns="0" rtlCol="0" anchor="t">
            <a:spAutoFit/>
          </a:bodyPr>
          <a:lstStyle/>
          <a:p>
            <a:pPr marL="0" lvl="0" indent="0" algn="just">
              <a:lnSpc>
                <a:spcPts val="2499"/>
              </a:lnSpc>
              <a:spcBef>
                <a:spcPct val="0"/>
              </a:spcBef>
            </a:pPr>
            <a:r>
              <a:rPr lang="en-US" sz="2499">
                <a:solidFill>
                  <a:srgbClr val="6D2077"/>
                </a:solidFill>
                <a:latin typeface="Montserrat"/>
              </a:rPr>
              <a:t>www.oppffcu.com</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82420" y="9286875"/>
            <a:ext cx="18852841" cy="0"/>
          </a:xfrm>
          <a:prstGeom prst="line">
            <a:avLst/>
          </a:prstGeom>
          <a:ln w="28575" cap="rnd">
            <a:solidFill>
              <a:srgbClr val="D9D9D9"/>
            </a:solidFill>
            <a:prstDash val="solid"/>
            <a:headEnd type="none" w="sm" len="sm"/>
            <a:tailEnd type="none" w="sm" len="sm"/>
          </a:ln>
        </p:spPr>
        <p:txBody>
          <a:bodyPr/>
          <a:lstStyle/>
          <a:p>
            <a:endParaRPr lang="en-US"/>
          </a:p>
        </p:txBody>
      </p:sp>
      <p:sp>
        <p:nvSpPr>
          <p:cNvPr id="3" name="Freeform 3"/>
          <p:cNvSpPr/>
          <p:nvPr/>
        </p:nvSpPr>
        <p:spPr>
          <a:xfrm rot="-5400000">
            <a:off x="215412" y="1249973"/>
            <a:ext cx="844062" cy="211015"/>
          </a:xfrm>
          <a:custGeom>
            <a:avLst/>
            <a:gdLst/>
            <a:ahLst/>
            <a:cxnLst/>
            <a:rect l="l" t="t" r="r" b="b"/>
            <a:pathLst>
              <a:path w="844062" h="211015">
                <a:moveTo>
                  <a:pt x="0" y="0"/>
                </a:moveTo>
                <a:lnTo>
                  <a:pt x="844061" y="0"/>
                </a:lnTo>
                <a:lnTo>
                  <a:pt x="844061" y="211015"/>
                </a:lnTo>
                <a:lnTo>
                  <a:pt x="0" y="211015"/>
                </a:lnTo>
                <a:lnTo>
                  <a:pt x="0" y="0"/>
                </a:lnTo>
                <a:close/>
              </a:path>
            </a:pathLst>
          </a:custGeom>
          <a:blipFill>
            <a:blip r:embed="rId2">
              <a:alphaModFix amt="75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AutoShape 4"/>
          <p:cNvSpPr/>
          <p:nvPr/>
        </p:nvSpPr>
        <p:spPr>
          <a:xfrm rot="-5376337">
            <a:off x="-400441" y="3241875"/>
            <a:ext cx="2075766" cy="0"/>
          </a:xfrm>
          <a:prstGeom prst="line">
            <a:avLst/>
          </a:prstGeom>
          <a:ln w="28575" cap="rnd">
            <a:solidFill>
              <a:srgbClr val="CDA442">
                <a:alpha val="74902"/>
              </a:srgbClr>
            </a:solidFill>
            <a:prstDash val="solid"/>
            <a:headEnd type="none" w="sm" len="sm"/>
            <a:tailEnd type="none" w="sm" len="sm"/>
          </a:ln>
        </p:spPr>
        <p:txBody>
          <a:bodyPr/>
          <a:lstStyle/>
          <a:p>
            <a:endParaRPr lang="en-US"/>
          </a:p>
        </p:txBody>
      </p:sp>
      <p:sp>
        <p:nvSpPr>
          <p:cNvPr id="5" name="TextBox 5"/>
          <p:cNvSpPr txBox="1"/>
          <p:nvPr/>
        </p:nvSpPr>
        <p:spPr>
          <a:xfrm>
            <a:off x="1360438" y="2075330"/>
            <a:ext cx="14557608" cy="920750"/>
          </a:xfrm>
          <a:prstGeom prst="rect">
            <a:avLst/>
          </a:prstGeom>
        </p:spPr>
        <p:txBody>
          <a:bodyPr lIns="0" tIns="0" rIns="0" bIns="0" rtlCol="0" anchor="t">
            <a:spAutoFit/>
          </a:bodyPr>
          <a:lstStyle/>
          <a:p>
            <a:pPr>
              <a:lnSpc>
                <a:spcPts val="6999"/>
              </a:lnSpc>
              <a:spcBef>
                <a:spcPct val="0"/>
              </a:spcBef>
            </a:pPr>
            <a:r>
              <a:rPr lang="en-US" sz="6999">
                <a:solidFill>
                  <a:srgbClr val="000000"/>
                </a:solidFill>
                <a:latin typeface="PT Sans Bold"/>
              </a:rPr>
              <a:t>Building Wealth</a:t>
            </a:r>
          </a:p>
        </p:txBody>
      </p:sp>
      <p:sp>
        <p:nvSpPr>
          <p:cNvPr id="6" name="TextBox 6"/>
          <p:cNvSpPr txBox="1"/>
          <p:nvPr/>
        </p:nvSpPr>
        <p:spPr>
          <a:xfrm>
            <a:off x="1360438" y="3073400"/>
            <a:ext cx="15898862" cy="6118225"/>
          </a:xfrm>
          <a:prstGeom prst="rect">
            <a:avLst/>
          </a:prstGeom>
        </p:spPr>
        <p:txBody>
          <a:bodyPr lIns="0" tIns="0" rIns="0" bIns="0" rtlCol="0" anchor="t">
            <a:spAutoFit/>
          </a:bodyPr>
          <a:lstStyle/>
          <a:p>
            <a:pPr>
              <a:lnSpc>
                <a:spcPts val="3499"/>
              </a:lnSpc>
            </a:pPr>
            <a:r>
              <a:rPr lang="en-US" sz="2499" dirty="0">
                <a:solidFill>
                  <a:srgbClr val="000000"/>
                </a:solidFill>
                <a:latin typeface="PT Sans"/>
              </a:rPr>
              <a:t>Your credit score is one of the most important numbers in your life. This three-digit number indicates your creditworthiness or the likelihood that you'll repay the money you borrow. Credit scores generally range from 300 to 850. The higher your credit score, the more likely it is you'll be approved for new and better credit.</a:t>
            </a:r>
          </a:p>
          <a:p>
            <a:pPr>
              <a:lnSpc>
                <a:spcPts val="3499"/>
              </a:lnSpc>
            </a:pPr>
            <a:endParaRPr lang="en-US" sz="2499" dirty="0">
              <a:solidFill>
                <a:srgbClr val="000000"/>
              </a:solidFill>
              <a:latin typeface="PT Sans"/>
            </a:endParaRPr>
          </a:p>
          <a:p>
            <a:pPr>
              <a:lnSpc>
                <a:spcPts val="3499"/>
              </a:lnSpc>
            </a:pPr>
            <a:r>
              <a:rPr lang="en-US" sz="2499" dirty="0">
                <a:solidFill>
                  <a:srgbClr val="000000"/>
                </a:solidFill>
                <a:latin typeface="PT Sans Bold"/>
              </a:rPr>
              <a:t>8 Steps to Help You Build Wealth</a:t>
            </a:r>
          </a:p>
          <a:p>
            <a:pPr marL="539749" lvl="1" indent="-269875">
              <a:lnSpc>
                <a:spcPts val="3499"/>
              </a:lnSpc>
              <a:buFont typeface="Arial"/>
              <a:buChar char="•"/>
            </a:pPr>
            <a:r>
              <a:rPr lang="en-US" sz="2499" dirty="0">
                <a:solidFill>
                  <a:srgbClr val="000000"/>
                </a:solidFill>
                <a:latin typeface="PT Sans"/>
              </a:rPr>
              <a:t>Start by making a plan</a:t>
            </a:r>
          </a:p>
          <a:p>
            <a:pPr marL="539749" lvl="1" indent="-269875">
              <a:lnSpc>
                <a:spcPts val="3499"/>
              </a:lnSpc>
              <a:buFont typeface="Arial"/>
              <a:buChar char="•"/>
            </a:pPr>
            <a:r>
              <a:rPr lang="en-US" sz="2499" dirty="0">
                <a:solidFill>
                  <a:srgbClr val="000000"/>
                </a:solidFill>
                <a:latin typeface="PT Sans"/>
              </a:rPr>
              <a:t>  Make a budget and stick to it</a:t>
            </a:r>
          </a:p>
          <a:p>
            <a:pPr marL="539749" lvl="1" indent="-269875">
              <a:lnSpc>
                <a:spcPts val="3499"/>
              </a:lnSpc>
              <a:buFont typeface="Arial"/>
              <a:buChar char="•"/>
            </a:pPr>
            <a:r>
              <a:rPr lang="en-US" sz="2499" dirty="0">
                <a:solidFill>
                  <a:srgbClr val="000000"/>
                </a:solidFill>
                <a:latin typeface="PT Sans"/>
              </a:rPr>
              <a:t>  Build your emergency fund</a:t>
            </a:r>
          </a:p>
          <a:p>
            <a:pPr marL="539749" lvl="1" indent="-269875">
              <a:lnSpc>
                <a:spcPts val="3499"/>
              </a:lnSpc>
              <a:buFont typeface="Arial"/>
              <a:buChar char="•"/>
            </a:pPr>
            <a:r>
              <a:rPr lang="en-US" sz="2499" dirty="0">
                <a:solidFill>
                  <a:srgbClr val="000000"/>
                </a:solidFill>
                <a:latin typeface="PT Sans"/>
              </a:rPr>
              <a:t>  Automate your financial life</a:t>
            </a:r>
          </a:p>
          <a:p>
            <a:pPr marL="539749" lvl="1" indent="-269875">
              <a:lnSpc>
                <a:spcPts val="3499"/>
              </a:lnSpc>
              <a:buFont typeface="Arial"/>
              <a:buChar char="•"/>
            </a:pPr>
            <a:r>
              <a:rPr lang="en-US" sz="2499" dirty="0">
                <a:solidFill>
                  <a:srgbClr val="000000"/>
                </a:solidFill>
                <a:latin typeface="PT Sans"/>
              </a:rPr>
              <a:t>  Manage your debt</a:t>
            </a:r>
          </a:p>
          <a:p>
            <a:pPr marL="539749" lvl="1" indent="-269875">
              <a:lnSpc>
                <a:spcPts val="3499"/>
              </a:lnSpc>
              <a:buFont typeface="Arial"/>
              <a:buChar char="•"/>
            </a:pPr>
            <a:r>
              <a:rPr lang="en-US" sz="2499" dirty="0">
                <a:solidFill>
                  <a:srgbClr val="000000"/>
                </a:solidFill>
                <a:latin typeface="PT Sans"/>
              </a:rPr>
              <a:t>  Max out your retirement   savings</a:t>
            </a:r>
          </a:p>
          <a:p>
            <a:pPr marL="539749" lvl="1" indent="-269875">
              <a:lnSpc>
                <a:spcPts val="3499"/>
              </a:lnSpc>
              <a:buFont typeface="Arial"/>
              <a:buChar char="•"/>
            </a:pPr>
            <a:r>
              <a:rPr lang="en-US" sz="2499" dirty="0">
                <a:solidFill>
                  <a:srgbClr val="000000"/>
                </a:solidFill>
                <a:latin typeface="PT Sans"/>
              </a:rPr>
              <a:t>  Stay diversified</a:t>
            </a:r>
          </a:p>
          <a:p>
            <a:pPr marL="539749" lvl="1" indent="-269875">
              <a:lnSpc>
                <a:spcPts val="3499"/>
              </a:lnSpc>
              <a:buFont typeface="Arial"/>
              <a:buChar char="•"/>
            </a:pPr>
            <a:r>
              <a:rPr lang="en-US" sz="2499" dirty="0">
                <a:solidFill>
                  <a:srgbClr val="000000"/>
                </a:solidFill>
                <a:latin typeface="PT Sans"/>
              </a:rPr>
              <a:t>  Up your earnings</a:t>
            </a:r>
          </a:p>
          <a:p>
            <a:pPr>
              <a:lnSpc>
                <a:spcPts val="3499"/>
              </a:lnSpc>
            </a:pPr>
            <a:endParaRPr lang="en-US" sz="2499" dirty="0">
              <a:solidFill>
                <a:srgbClr val="000000"/>
              </a:solidFill>
              <a:latin typeface="PT Sans"/>
            </a:endParaRPr>
          </a:p>
        </p:txBody>
      </p:sp>
      <p:sp>
        <p:nvSpPr>
          <p:cNvPr id="7" name="TextBox 7"/>
          <p:cNvSpPr txBox="1"/>
          <p:nvPr/>
        </p:nvSpPr>
        <p:spPr>
          <a:xfrm>
            <a:off x="818378" y="9464681"/>
            <a:ext cx="5066068" cy="320675"/>
          </a:xfrm>
          <a:prstGeom prst="rect">
            <a:avLst/>
          </a:prstGeom>
        </p:spPr>
        <p:txBody>
          <a:bodyPr lIns="0" tIns="0" rIns="0" bIns="0" rtlCol="0" anchor="t">
            <a:spAutoFit/>
          </a:bodyPr>
          <a:lstStyle/>
          <a:p>
            <a:pPr marL="0" lvl="0" indent="0" algn="just">
              <a:lnSpc>
                <a:spcPts val="2499"/>
              </a:lnSpc>
              <a:spcBef>
                <a:spcPct val="0"/>
              </a:spcBef>
            </a:pPr>
            <a:r>
              <a:rPr lang="en-US" sz="2499">
                <a:solidFill>
                  <a:srgbClr val="6D2077"/>
                </a:solidFill>
                <a:latin typeface="Montserrat"/>
              </a:rPr>
              <a:t>www.oppffcu.com</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82420" y="9286875"/>
            <a:ext cx="18852841" cy="0"/>
          </a:xfrm>
          <a:prstGeom prst="line">
            <a:avLst/>
          </a:prstGeom>
          <a:ln w="28575" cap="rnd">
            <a:solidFill>
              <a:srgbClr val="CDA442"/>
            </a:solidFill>
            <a:prstDash val="solid"/>
            <a:headEnd type="none" w="sm" len="sm"/>
            <a:tailEnd type="none" w="sm" len="sm"/>
          </a:ln>
        </p:spPr>
        <p:txBody>
          <a:bodyPr/>
          <a:lstStyle/>
          <a:p>
            <a:endParaRPr lang="en-US"/>
          </a:p>
        </p:txBody>
      </p:sp>
      <p:sp>
        <p:nvSpPr>
          <p:cNvPr id="3" name="Freeform 3"/>
          <p:cNvSpPr/>
          <p:nvPr/>
        </p:nvSpPr>
        <p:spPr>
          <a:xfrm rot="-5400000">
            <a:off x="16905215" y="1385687"/>
            <a:ext cx="844062" cy="211015"/>
          </a:xfrm>
          <a:custGeom>
            <a:avLst/>
            <a:gdLst/>
            <a:ahLst/>
            <a:cxnLst/>
            <a:rect l="l" t="t" r="r" b="b"/>
            <a:pathLst>
              <a:path w="844062" h="211015">
                <a:moveTo>
                  <a:pt x="0" y="0"/>
                </a:moveTo>
                <a:lnTo>
                  <a:pt x="844062" y="0"/>
                </a:lnTo>
                <a:lnTo>
                  <a:pt x="844062" y="211015"/>
                </a:lnTo>
                <a:lnTo>
                  <a:pt x="0" y="211015"/>
                </a:lnTo>
                <a:lnTo>
                  <a:pt x="0" y="0"/>
                </a:lnTo>
                <a:close/>
              </a:path>
            </a:pathLst>
          </a:custGeom>
          <a:blipFill>
            <a:blip r:embed="rId2">
              <a:alphaModFix amt="75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AutoShape 4"/>
          <p:cNvSpPr/>
          <p:nvPr/>
        </p:nvSpPr>
        <p:spPr>
          <a:xfrm rot="-5376337">
            <a:off x="16289363" y="3377588"/>
            <a:ext cx="2075766" cy="0"/>
          </a:xfrm>
          <a:prstGeom prst="line">
            <a:avLst/>
          </a:prstGeom>
          <a:ln w="28575" cap="rnd">
            <a:solidFill>
              <a:srgbClr val="CDA442">
                <a:alpha val="74902"/>
              </a:srgbClr>
            </a:solidFill>
            <a:prstDash val="solid"/>
            <a:headEnd type="none" w="sm" len="sm"/>
            <a:tailEnd type="none" w="sm" len="sm"/>
          </a:ln>
        </p:spPr>
        <p:txBody>
          <a:bodyPr/>
          <a:lstStyle/>
          <a:p>
            <a:endParaRPr lang="en-US"/>
          </a:p>
        </p:txBody>
      </p:sp>
      <p:sp>
        <p:nvSpPr>
          <p:cNvPr id="5" name="AutoShape 5"/>
          <p:cNvSpPr/>
          <p:nvPr/>
        </p:nvSpPr>
        <p:spPr>
          <a:xfrm>
            <a:off x="7684397" y="-146452"/>
            <a:ext cx="2145217" cy="6805228"/>
          </a:xfrm>
          <a:prstGeom prst="rect">
            <a:avLst/>
          </a:prstGeom>
          <a:solidFill>
            <a:srgbClr val="6D2077"/>
          </a:solidFill>
        </p:spPr>
        <p:txBody>
          <a:bodyPr/>
          <a:lstStyle/>
          <a:p>
            <a:endParaRPr lang="en-US"/>
          </a:p>
        </p:txBody>
      </p:sp>
      <p:sp>
        <p:nvSpPr>
          <p:cNvPr id="6" name="Freeform 6"/>
          <p:cNvSpPr/>
          <p:nvPr/>
        </p:nvSpPr>
        <p:spPr>
          <a:xfrm>
            <a:off x="10827074" y="4074133"/>
            <a:ext cx="478506" cy="336749"/>
          </a:xfrm>
          <a:custGeom>
            <a:avLst/>
            <a:gdLst/>
            <a:ahLst/>
            <a:cxnLst/>
            <a:rect l="l" t="t" r="r" b="b"/>
            <a:pathLst>
              <a:path w="478506" h="336749">
                <a:moveTo>
                  <a:pt x="0" y="0"/>
                </a:moveTo>
                <a:lnTo>
                  <a:pt x="478506" y="0"/>
                </a:lnTo>
                <a:lnTo>
                  <a:pt x="478506" y="336749"/>
                </a:lnTo>
                <a:lnTo>
                  <a:pt x="0" y="33674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a:off x="10827074" y="5694977"/>
            <a:ext cx="549347" cy="549349"/>
          </a:xfrm>
          <a:custGeom>
            <a:avLst/>
            <a:gdLst/>
            <a:ahLst/>
            <a:cxnLst/>
            <a:rect l="l" t="t" r="r" b="b"/>
            <a:pathLst>
              <a:path w="549347" h="549349">
                <a:moveTo>
                  <a:pt x="0" y="0"/>
                </a:moveTo>
                <a:lnTo>
                  <a:pt x="549347" y="0"/>
                </a:lnTo>
                <a:lnTo>
                  <a:pt x="549347" y="549348"/>
                </a:lnTo>
                <a:lnTo>
                  <a:pt x="0" y="54934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Freeform 8"/>
          <p:cNvSpPr/>
          <p:nvPr/>
        </p:nvSpPr>
        <p:spPr>
          <a:xfrm>
            <a:off x="10827074" y="4896558"/>
            <a:ext cx="460420" cy="460420"/>
          </a:xfrm>
          <a:custGeom>
            <a:avLst/>
            <a:gdLst/>
            <a:ahLst/>
            <a:cxnLst/>
            <a:rect l="l" t="t" r="r" b="b"/>
            <a:pathLst>
              <a:path w="460420" h="460420">
                <a:moveTo>
                  <a:pt x="0" y="0"/>
                </a:moveTo>
                <a:lnTo>
                  <a:pt x="460420" y="0"/>
                </a:lnTo>
                <a:lnTo>
                  <a:pt x="460420" y="460419"/>
                </a:lnTo>
                <a:lnTo>
                  <a:pt x="0" y="460419"/>
                </a:lnTo>
                <a:lnTo>
                  <a:pt x="0" y="0"/>
                </a:lnTo>
                <a:close/>
              </a:path>
            </a:pathLst>
          </a:custGeom>
          <a:blipFill>
            <a:blip r:embed="rId8">
              <a:extLst>
                <a:ext uri="{96DAC541-7B7A-43D3-8B79-37D633B846F1}">
                  <asvg:svgBlip xmlns:asvg="http://schemas.microsoft.com/office/drawing/2016/SVG/main" r:embed="rId9"/>
                </a:ext>
              </a:extLst>
            </a:blip>
            <a:stretch>
              <a:fillRect t="-800" b="-800"/>
            </a:stretch>
          </a:blipFill>
        </p:spPr>
        <p:txBody>
          <a:bodyPr/>
          <a:lstStyle/>
          <a:p>
            <a:endParaRPr lang="en-US"/>
          </a:p>
        </p:txBody>
      </p:sp>
      <p:sp>
        <p:nvSpPr>
          <p:cNvPr id="9" name="Freeform 9"/>
          <p:cNvSpPr/>
          <p:nvPr/>
        </p:nvSpPr>
        <p:spPr>
          <a:xfrm>
            <a:off x="1592676" y="2245399"/>
            <a:ext cx="4458617" cy="5796202"/>
          </a:xfrm>
          <a:custGeom>
            <a:avLst/>
            <a:gdLst/>
            <a:ahLst/>
            <a:cxnLst/>
            <a:rect l="l" t="t" r="r" b="b"/>
            <a:pathLst>
              <a:path w="4458617" h="5796202">
                <a:moveTo>
                  <a:pt x="0" y="0"/>
                </a:moveTo>
                <a:lnTo>
                  <a:pt x="4458617" y="0"/>
                </a:lnTo>
                <a:lnTo>
                  <a:pt x="4458617" y="5796202"/>
                </a:lnTo>
                <a:lnTo>
                  <a:pt x="0" y="5796202"/>
                </a:lnTo>
                <a:lnTo>
                  <a:pt x="0" y="0"/>
                </a:lnTo>
                <a:close/>
              </a:path>
            </a:pathLst>
          </a:custGeom>
          <a:blipFill>
            <a:blip r:embed="rId10"/>
            <a:stretch>
              <a:fillRect/>
            </a:stretch>
          </a:blipFill>
        </p:spPr>
        <p:txBody>
          <a:bodyPr/>
          <a:lstStyle/>
          <a:p>
            <a:endParaRPr lang="en-US"/>
          </a:p>
        </p:txBody>
      </p:sp>
      <p:sp>
        <p:nvSpPr>
          <p:cNvPr id="10" name="TextBox 10"/>
          <p:cNvSpPr txBox="1"/>
          <p:nvPr/>
        </p:nvSpPr>
        <p:spPr>
          <a:xfrm>
            <a:off x="1318856" y="1070677"/>
            <a:ext cx="6191613" cy="1060451"/>
          </a:xfrm>
          <a:prstGeom prst="rect">
            <a:avLst/>
          </a:prstGeom>
        </p:spPr>
        <p:txBody>
          <a:bodyPr lIns="0" tIns="0" rIns="0" bIns="0" rtlCol="0" anchor="t">
            <a:spAutoFit/>
          </a:bodyPr>
          <a:lstStyle/>
          <a:p>
            <a:pPr>
              <a:lnSpc>
                <a:spcPts val="8000"/>
              </a:lnSpc>
              <a:spcBef>
                <a:spcPct val="0"/>
              </a:spcBef>
            </a:pPr>
            <a:r>
              <a:rPr lang="en-US" sz="8000">
                <a:solidFill>
                  <a:srgbClr val="000000"/>
                </a:solidFill>
                <a:latin typeface="Montserrat Ultra-Bold"/>
              </a:rPr>
              <a:t>Contact Us</a:t>
            </a:r>
          </a:p>
        </p:txBody>
      </p:sp>
      <p:sp>
        <p:nvSpPr>
          <p:cNvPr id="11" name="TextBox 11"/>
          <p:cNvSpPr txBox="1"/>
          <p:nvPr/>
        </p:nvSpPr>
        <p:spPr>
          <a:xfrm>
            <a:off x="10827074" y="3189305"/>
            <a:ext cx="6306008" cy="412750"/>
          </a:xfrm>
          <a:prstGeom prst="rect">
            <a:avLst/>
          </a:prstGeom>
        </p:spPr>
        <p:txBody>
          <a:bodyPr lIns="0" tIns="0" rIns="0" bIns="0" rtlCol="0" anchor="t">
            <a:spAutoFit/>
          </a:bodyPr>
          <a:lstStyle/>
          <a:p>
            <a:pPr>
              <a:lnSpc>
                <a:spcPts val="3499"/>
              </a:lnSpc>
            </a:pPr>
            <a:r>
              <a:rPr lang="en-US" sz="2499">
                <a:solidFill>
                  <a:srgbClr val="000000"/>
                </a:solidFill>
                <a:latin typeface="Montserrat"/>
              </a:rPr>
              <a:t>Learn more about our services</a:t>
            </a:r>
          </a:p>
        </p:txBody>
      </p:sp>
      <p:sp>
        <p:nvSpPr>
          <p:cNvPr id="12" name="TextBox 12"/>
          <p:cNvSpPr txBox="1"/>
          <p:nvPr/>
        </p:nvSpPr>
        <p:spPr>
          <a:xfrm>
            <a:off x="11812334" y="4017082"/>
            <a:ext cx="5799562" cy="412750"/>
          </a:xfrm>
          <a:prstGeom prst="rect">
            <a:avLst/>
          </a:prstGeom>
        </p:spPr>
        <p:txBody>
          <a:bodyPr lIns="0" tIns="0" rIns="0" bIns="0" rtlCol="0" anchor="t">
            <a:spAutoFit/>
          </a:bodyPr>
          <a:lstStyle/>
          <a:p>
            <a:pPr marL="0" lvl="0" indent="0">
              <a:lnSpc>
                <a:spcPts val="3499"/>
              </a:lnSpc>
              <a:spcBef>
                <a:spcPct val="0"/>
              </a:spcBef>
            </a:pPr>
            <a:r>
              <a:rPr lang="en-US" sz="2499" u="sng">
                <a:solidFill>
                  <a:srgbClr val="000000"/>
                </a:solidFill>
                <a:latin typeface="Montserrat"/>
                <a:hlinkClick r:id="rId11" tooltip="mailto:Info@oppffcu.com"/>
              </a:rPr>
              <a:t>Info@oppffcu.com</a:t>
            </a:r>
          </a:p>
        </p:txBody>
      </p:sp>
      <p:sp>
        <p:nvSpPr>
          <p:cNvPr id="13" name="TextBox 13"/>
          <p:cNvSpPr txBox="1"/>
          <p:nvPr/>
        </p:nvSpPr>
        <p:spPr>
          <a:xfrm>
            <a:off x="11803291" y="4901342"/>
            <a:ext cx="4991047" cy="412750"/>
          </a:xfrm>
          <a:prstGeom prst="rect">
            <a:avLst/>
          </a:prstGeom>
        </p:spPr>
        <p:txBody>
          <a:bodyPr lIns="0" tIns="0" rIns="0" bIns="0" rtlCol="0" anchor="t">
            <a:spAutoFit/>
          </a:bodyPr>
          <a:lstStyle/>
          <a:p>
            <a:pPr marL="0" lvl="0" indent="0">
              <a:lnSpc>
                <a:spcPts val="3499"/>
              </a:lnSpc>
              <a:spcBef>
                <a:spcPct val="0"/>
              </a:spcBef>
            </a:pPr>
            <a:r>
              <a:rPr lang="en-US" sz="2499">
                <a:solidFill>
                  <a:srgbClr val="000000"/>
                </a:solidFill>
                <a:latin typeface="Montserrat"/>
              </a:rPr>
              <a:t>800-42-OMEGA</a:t>
            </a:r>
          </a:p>
        </p:txBody>
      </p:sp>
      <p:sp>
        <p:nvSpPr>
          <p:cNvPr id="14" name="TextBox 14"/>
          <p:cNvSpPr txBox="1"/>
          <p:nvPr/>
        </p:nvSpPr>
        <p:spPr>
          <a:xfrm>
            <a:off x="11772402" y="5744226"/>
            <a:ext cx="5729948" cy="412750"/>
          </a:xfrm>
          <a:prstGeom prst="rect">
            <a:avLst/>
          </a:prstGeom>
        </p:spPr>
        <p:txBody>
          <a:bodyPr lIns="0" tIns="0" rIns="0" bIns="0" rtlCol="0" anchor="t">
            <a:spAutoFit/>
          </a:bodyPr>
          <a:lstStyle/>
          <a:p>
            <a:pPr marL="0" lvl="0" indent="0" algn="l">
              <a:lnSpc>
                <a:spcPts val="3499"/>
              </a:lnSpc>
              <a:spcBef>
                <a:spcPct val="0"/>
              </a:spcBef>
            </a:pPr>
            <a:r>
              <a:rPr lang="en-US" sz="2499">
                <a:solidFill>
                  <a:srgbClr val="000000"/>
                </a:solidFill>
                <a:latin typeface="Montserrat"/>
              </a:rPr>
              <a:t>www.oppffcu.com</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DFBFB"/>
        </a:solidFill>
        <a:effectLst/>
      </p:bgPr>
    </p:bg>
    <p:spTree>
      <p:nvGrpSpPr>
        <p:cNvPr id="1" name=""/>
        <p:cNvGrpSpPr/>
        <p:nvPr/>
      </p:nvGrpSpPr>
      <p:grpSpPr>
        <a:xfrm>
          <a:off x="0" y="0"/>
          <a:ext cx="0" cy="0"/>
          <a:chOff x="0" y="0"/>
          <a:chExt cx="0" cy="0"/>
        </a:xfrm>
      </p:grpSpPr>
      <p:grpSp>
        <p:nvGrpSpPr>
          <p:cNvPr id="2" name="Group 2"/>
          <p:cNvGrpSpPr/>
          <p:nvPr/>
        </p:nvGrpSpPr>
        <p:grpSpPr>
          <a:xfrm>
            <a:off x="12974764" y="-207071"/>
            <a:ext cx="3086100" cy="11299900"/>
            <a:chOff x="0" y="0"/>
            <a:chExt cx="812800" cy="2976105"/>
          </a:xfrm>
        </p:grpSpPr>
        <p:sp>
          <p:nvSpPr>
            <p:cNvPr id="3" name="Freeform 3"/>
            <p:cNvSpPr/>
            <p:nvPr/>
          </p:nvSpPr>
          <p:spPr>
            <a:xfrm>
              <a:off x="0" y="0"/>
              <a:ext cx="812800" cy="2976105"/>
            </a:xfrm>
            <a:custGeom>
              <a:avLst/>
              <a:gdLst/>
              <a:ahLst/>
              <a:cxnLst/>
              <a:rect l="l" t="t" r="r" b="b"/>
              <a:pathLst>
                <a:path w="812800" h="2976105">
                  <a:moveTo>
                    <a:pt x="0" y="0"/>
                  </a:moveTo>
                  <a:lnTo>
                    <a:pt x="812800" y="0"/>
                  </a:lnTo>
                  <a:lnTo>
                    <a:pt x="812800" y="2976105"/>
                  </a:lnTo>
                  <a:lnTo>
                    <a:pt x="0" y="2976105"/>
                  </a:lnTo>
                  <a:close/>
                </a:path>
              </a:pathLst>
            </a:custGeom>
            <a:solidFill>
              <a:srgbClr val="CDA442"/>
            </a:solidFill>
          </p:spPr>
          <p:txBody>
            <a:bodyPr/>
            <a:lstStyle/>
            <a:p>
              <a:endParaRPr lang="en-US"/>
            </a:p>
          </p:txBody>
        </p:sp>
        <p:sp>
          <p:nvSpPr>
            <p:cNvPr id="4" name="TextBox 4"/>
            <p:cNvSpPr txBox="1"/>
            <p:nvPr/>
          </p:nvSpPr>
          <p:spPr>
            <a:xfrm>
              <a:off x="0" y="-19050"/>
              <a:ext cx="812800" cy="831850"/>
            </a:xfrm>
            <a:prstGeom prst="rect">
              <a:avLst/>
            </a:prstGeom>
          </p:spPr>
          <p:txBody>
            <a:bodyPr lIns="50800" tIns="50800" rIns="50800" bIns="50800" rtlCol="0" anchor="ctr"/>
            <a:lstStyle/>
            <a:p>
              <a:pPr algn="ctr">
                <a:lnSpc>
                  <a:spcPts val="2859"/>
                </a:lnSpc>
              </a:pPr>
              <a:endParaRPr/>
            </a:p>
          </p:txBody>
        </p:sp>
      </p:grpSp>
      <p:sp>
        <p:nvSpPr>
          <p:cNvPr id="5" name="Freeform 5"/>
          <p:cNvSpPr/>
          <p:nvPr/>
        </p:nvSpPr>
        <p:spPr>
          <a:xfrm>
            <a:off x="10516333" y="344260"/>
            <a:ext cx="7370565" cy="8665337"/>
          </a:xfrm>
          <a:custGeom>
            <a:avLst/>
            <a:gdLst/>
            <a:ahLst/>
            <a:cxnLst/>
            <a:rect l="l" t="t" r="r" b="b"/>
            <a:pathLst>
              <a:path w="7370565" h="8665337">
                <a:moveTo>
                  <a:pt x="0" y="0"/>
                </a:moveTo>
                <a:lnTo>
                  <a:pt x="7370565" y="0"/>
                </a:lnTo>
                <a:lnTo>
                  <a:pt x="7370565" y="8665337"/>
                </a:lnTo>
                <a:lnTo>
                  <a:pt x="0" y="8665337"/>
                </a:lnTo>
                <a:lnTo>
                  <a:pt x="0" y="0"/>
                </a:lnTo>
                <a:close/>
              </a:path>
            </a:pathLst>
          </a:custGeom>
          <a:blipFill>
            <a:blip r:embed="rId2"/>
            <a:stretch>
              <a:fillRect t="-6705" b="-6705"/>
            </a:stretch>
          </a:blipFill>
        </p:spPr>
        <p:txBody>
          <a:bodyPr/>
          <a:lstStyle/>
          <a:p>
            <a:endParaRPr lang="en-US"/>
          </a:p>
        </p:txBody>
      </p:sp>
      <p:grpSp>
        <p:nvGrpSpPr>
          <p:cNvPr id="6" name="Group 6"/>
          <p:cNvGrpSpPr/>
          <p:nvPr/>
        </p:nvGrpSpPr>
        <p:grpSpPr>
          <a:xfrm>
            <a:off x="-1543050" y="-558218"/>
            <a:ext cx="3086100" cy="11299900"/>
            <a:chOff x="0" y="0"/>
            <a:chExt cx="812800" cy="2976105"/>
          </a:xfrm>
        </p:grpSpPr>
        <p:sp>
          <p:nvSpPr>
            <p:cNvPr id="7" name="Freeform 7"/>
            <p:cNvSpPr/>
            <p:nvPr/>
          </p:nvSpPr>
          <p:spPr>
            <a:xfrm>
              <a:off x="0" y="0"/>
              <a:ext cx="812800" cy="2976105"/>
            </a:xfrm>
            <a:custGeom>
              <a:avLst/>
              <a:gdLst/>
              <a:ahLst/>
              <a:cxnLst/>
              <a:rect l="l" t="t" r="r" b="b"/>
              <a:pathLst>
                <a:path w="812800" h="2976105">
                  <a:moveTo>
                    <a:pt x="0" y="0"/>
                  </a:moveTo>
                  <a:lnTo>
                    <a:pt x="812800" y="0"/>
                  </a:lnTo>
                  <a:lnTo>
                    <a:pt x="812800" y="2976105"/>
                  </a:lnTo>
                  <a:lnTo>
                    <a:pt x="0" y="2976105"/>
                  </a:lnTo>
                  <a:close/>
                </a:path>
              </a:pathLst>
            </a:custGeom>
            <a:solidFill>
              <a:srgbClr val="6D2077"/>
            </a:solidFill>
          </p:spPr>
          <p:txBody>
            <a:bodyPr/>
            <a:lstStyle/>
            <a:p>
              <a:endParaRPr lang="en-US"/>
            </a:p>
          </p:txBody>
        </p:sp>
        <p:sp>
          <p:nvSpPr>
            <p:cNvPr id="8" name="TextBox 8"/>
            <p:cNvSpPr txBox="1"/>
            <p:nvPr/>
          </p:nvSpPr>
          <p:spPr>
            <a:xfrm>
              <a:off x="0" y="-19050"/>
              <a:ext cx="812800" cy="831850"/>
            </a:xfrm>
            <a:prstGeom prst="rect">
              <a:avLst/>
            </a:prstGeom>
          </p:spPr>
          <p:txBody>
            <a:bodyPr lIns="50800" tIns="50800" rIns="50800" bIns="50800" rtlCol="0" anchor="ctr"/>
            <a:lstStyle/>
            <a:p>
              <a:pPr algn="ctr">
                <a:lnSpc>
                  <a:spcPts val="2859"/>
                </a:lnSpc>
              </a:pPr>
              <a:endParaRPr/>
            </a:p>
          </p:txBody>
        </p:sp>
      </p:grpSp>
      <p:grpSp>
        <p:nvGrpSpPr>
          <p:cNvPr id="9" name="Group 9"/>
          <p:cNvGrpSpPr/>
          <p:nvPr/>
        </p:nvGrpSpPr>
        <p:grpSpPr>
          <a:xfrm>
            <a:off x="1227773" y="4163622"/>
            <a:ext cx="110236" cy="2818996"/>
            <a:chOff x="0" y="0"/>
            <a:chExt cx="26312" cy="672855"/>
          </a:xfrm>
        </p:grpSpPr>
        <p:sp>
          <p:nvSpPr>
            <p:cNvPr id="10" name="Freeform 10"/>
            <p:cNvSpPr/>
            <p:nvPr/>
          </p:nvSpPr>
          <p:spPr>
            <a:xfrm>
              <a:off x="0" y="0"/>
              <a:ext cx="26312" cy="672855"/>
            </a:xfrm>
            <a:custGeom>
              <a:avLst/>
              <a:gdLst/>
              <a:ahLst/>
              <a:cxnLst/>
              <a:rect l="l" t="t" r="r" b="b"/>
              <a:pathLst>
                <a:path w="26312" h="672855">
                  <a:moveTo>
                    <a:pt x="0" y="0"/>
                  </a:moveTo>
                  <a:lnTo>
                    <a:pt x="26312" y="0"/>
                  </a:lnTo>
                  <a:lnTo>
                    <a:pt x="26312" y="672855"/>
                  </a:lnTo>
                  <a:lnTo>
                    <a:pt x="0" y="672855"/>
                  </a:lnTo>
                  <a:close/>
                </a:path>
              </a:pathLst>
            </a:custGeom>
            <a:solidFill>
              <a:srgbClr val="CDA442"/>
            </a:solidFill>
          </p:spPr>
          <p:txBody>
            <a:bodyPr/>
            <a:lstStyle/>
            <a:p>
              <a:endParaRPr lang="en-US"/>
            </a:p>
          </p:txBody>
        </p:sp>
        <p:sp>
          <p:nvSpPr>
            <p:cNvPr id="11" name="TextBox 11"/>
            <p:cNvSpPr txBox="1"/>
            <p:nvPr/>
          </p:nvSpPr>
          <p:spPr>
            <a:xfrm>
              <a:off x="0" y="-19050"/>
              <a:ext cx="812800" cy="831850"/>
            </a:xfrm>
            <a:prstGeom prst="rect">
              <a:avLst/>
            </a:prstGeom>
          </p:spPr>
          <p:txBody>
            <a:bodyPr lIns="50800" tIns="50800" rIns="50800" bIns="50800" rtlCol="0" anchor="ctr"/>
            <a:lstStyle/>
            <a:p>
              <a:pPr algn="ctr">
                <a:lnSpc>
                  <a:spcPts val="2859"/>
                </a:lnSpc>
              </a:pPr>
              <a:endParaRPr/>
            </a:p>
          </p:txBody>
        </p:sp>
      </p:grpSp>
      <p:sp>
        <p:nvSpPr>
          <p:cNvPr id="12" name="TextBox 12"/>
          <p:cNvSpPr txBox="1"/>
          <p:nvPr/>
        </p:nvSpPr>
        <p:spPr>
          <a:xfrm>
            <a:off x="1880807" y="4771075"/>
            <a:ext cx="10756200" cy="1410284"/>
          </a:xfrm>
          <a:prstGeom prst="rect">
            <a:avLst/>
          </a:prstGeom>
        </p:spPr>
        <p:txBody>
          <a:bodyPr lIns="0" tIns="0" rIns="0" bIns="0" rtlCol="0" anchor="t">
            <a:spAutoFit/>
          </a:bodyPr>
          <a:lstStyle/>
          <a:p>
            <a:pPr>
              <a:lnSpc>
                <a:spcPts val="9318"/>
              </a:lnSpc>
            </a:pPr>
            <a:r>
              <a:rPr lang="en-US" sz="9706">
                <a:solidFill>
                  <a:srgbClr val="6D2077"/>
                </a:solidFill>
                <a:latin typeface="Codec Pro ExtraBold"/>
              </a:rPr>
              <a:t>QUESTIONS?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82420" y="9286875"/>
            <a:ext cx="18852841" cy="0"/>
          </a:xfrm>
          <a:prstGeom prst="line">
            <a:avLst/>
          </a:prstGeom>
          <a:ln w="28575" cap="rnd">
            <a:solidFill>
              <a:srgbClr val="D9D9D9"/>
            </a:solidFill>
            <a:prstDash val="solid"/>
            <a:headEnd type="none" w="sm" len="sm"/>
            <a:tailEnd type="none" w="sm" len="sm"/>
          </a:ln>
        </p:spPr>
        <p:txBody>
          <a:bodyPr/>
          <a:lstStyle/>
          <a:p>
            <a:endParaRPr lang="en-US"/>
          </a:p>
        </p:txBody>
      </p:sp>
      <p:sp>
        <p:nvSpPr>
          <p:cNvPr id="3" name="Freeform 3"/>
          <p:cNvSpPr/>
          <p:nvPr/>
        </p:nvSpPr>
        <p:spPr>
          <a:xfrm rot="-5400000">
            <a:off x="215412" y="1249973"/>
            <a:ext cx="844062" cy="211015"/>
          </a:xfrm>
          <a:custGeom>
            <a:avLst/>
            <a:gdLst/>
            <a:ahLst/>
            <a:cxnLst/>
            <a:rect l="l" t="t" r="r" b="b"/>
            <a:pathLst>
              <a:path w="844062" h="211015">
                <a:moveTo>
                  <a:pt x="0" y="0"/>
                </a:moveTo>
                <a:lnTo>
                  <a:pt x="844061" y="0"/>
                </a:lnTo>
                <a:lnTo>
                  <a:pt x="844061" y="211015"/>
                </a:lnTo>
                <a:lnTo>
                  <a:pt x="0" y="211015"/>
                </a:lnTo>
                <a:lnTo>
                  <a:pt x="0" y="0"/>
                </a:lnTo>
                <a:close/>
              </a:path>
            </a:pathLst>
          </a:custGeom>
          <a:blipFill>
            <a:blip r:embed="rId2">
              <a:alphaModFix amt="75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AutoShape 4"/>
          <p:cNvSpPr/>
          <p:nvPr/>
        </p:nvSpPr>
        <p:spPr>
          <a:xfrm rot="-5376337">
            <a:off x="-400441" y="3241875"/>
            <a:ext cx="2075766" cy="0"/>
          </a:xfrm>
          <a:prstGeom prst="line">
            <a:avLst/>
          </a:prstGeom>
          <a:ln w="28575" cap="rnd">
            <a:solidFill>
              <a:srgbClr val="CDA442">
                <a:alpha val="74902"/>
              </a:srgbClr>
            </a:solidFill>
            <a:prstDash val="solid"/>
            <a:headEnd type="none" w="sm" len="sm"/>
            <a:tailEnd type="none" w="sm" len="sm"/>
          </a:ln>
        </p:spPr>
        <p:txBody>
          <a:bodyPr/>
          <a:lstStyle/>
          <a:p>
            <a:endParaRPr lang="en-US"/>
          </a:p>
        </p:txBody>
      </p:sp>
      <p:sp>
        <p:nvSpPr>
          <p:cNvPr id="5" name="TextBox 5"/>
          <p:cNvSpPr txBox="1"/>
          <p:nvPr/>
        </p:nvSpPr>
        <p:spPr>
          <a:xfrm>
            <a:off x="1360438" y="2075330"/>
            <a:ext cx="11360941" cy="920750"/>
          </a:xfrm>
          <a:prstGeom prst="rect">
            <a:avLst/>
          </a:prstGeom>
        </p:spPr>
        <p:txBody>
          <a:bodyPr lIns="0" tIns="0" rIns="0" bIns="0" rtlCol="0" anchor="t">
            <a:spAutoFit/>
          </a:bodyPr>
          <a:lstStyle/>
          <a:p>
            <a:pPr>
              <a:lnSpc>
                <a:spcPts val="6999"/>
              </a:lnSpc>
              <a:spcBef>
                <a:spcPct val="0"/>
              </a:spcBef>
            </a:pPr>
            <a:r>
              <a:rPr lang="en-US" sz="6999">
                <a:solidFill>
                  <a:srgbClr val="000000"/>
                </a:solidFill>
                <a:latin typeface="PT Sans Bold"/>
              </a:rPr>
              <a:t>Products and Services</a:t>
            </a:r>
          </a:p>
        </p:txBody>
      </p:sp>
      <p:sp>
        <p:nvSpPr>
          <p:cNvPr id="6" name="TextBox 6"/>
          <p:cNvSpPr txBox="1"/>
          <p:nvPr/>
        </p:nvSpPr>
        <p:spPr>
          <a:xfrm>
            <a:off x="1360438" y="3168650"/>
            <a:ext cx="14769176" cy="6118225"/>
          </a:xfrm>
          <a:prstGeom prst="rect">
            <a:avLst/>
          </a:prstGeom>
        </p:spPr>
        <p:txBody>
          <a:bodyPr lIns="0" tIns="0" rIns="0" bIns="0" rtlCol="0" anchor="t">
            <a:spAutoFit/>
          </a:bodyPr>
          <a:lstStyle/>
          <a:p>
            <a:pPr>
              <a:lnSpc>
                <a:spcPts val="3499"/>
              </a:lnSpc>
            </a:pPr>
            <a:r>
              <a:rPr lang="en-US" sz="2499">
                <a:solidFill>
                  <a:srgbClr val="000000"/>
                </a:solidFill>
                <a:latin typeface="PT Sans Bold"/>
              </a:rPr>
              <a:t>Accounts</a:t>
            </a:r>
          </a:p>
          <a:p>
            <a:pPr marL="539749" lvl="1" indent="-269875">
              <a:lnSpc>
                <a:spcPts val="3499"/>
              </a:lnSpc>
              <a:buFont typeface="Arial"/>
              <a:buChar char="•"/>
            </a:pPr>
            <a:r>
              <a:rPr lang="en-US" sz="2499">
                <a:solidFill>
                  <a:srgbClr val="000000"/>
                </a:solidFill>
                <a:latin typeface="PT Sans"/>
              </a:rPr>
              <a:t>Checking</a:t>
            </a:r>
          </a:p>
          <a:p>
            <a:pPr marL="539749" lvl="1" indent="-269875">
              <a:lnSpc>
                <a:spcPts val="3499"/>
              </a:lnSpc>
              <a:buFont typeface="Arial"/>
              <a:buChar char="•"/>
            </a:pPr>
            <a:r>
              <a:rPr lang="en-US" sz="2499">
                <a:solidFill>
                  <a:srgbClr val="000000"/>
                </a:solidFill>
                <a:latin typeface="PT Sans"/>
              </a:rPr>
              <a:t>Savings</a:t>
            </a:r>
          </a:p>
          <a:p>
            <a:pPr marL="539749" lvl="1" indent="-269875">
              <a:lnSpc>
                <a:spcPts val="3499"/>
              </a:lnSpc>
              <a:buFont typeface="Arial"/>
              <a:buChar char="•"/>
            </a:pPr>
            <a:r>
              <a:rPr lang="en-US" sz="2499">
                <a:solidFill>
                  <a:srgbClr val="000000"/>
                </a:solidFill>
                <a:latin typeface="PT Sans"/>
              </a:rPr>
              <a:t>Money Market</a:t>
            </a:r>
          </a:p>
          <a:p>
            <a:pPr>
              <a:lnSpc>
                <a:spcPts val="3499"/>
              </a:lnSpc>
            </a:pPr>
            <a:endParaRPr lang="en-US" sz="2499">
              <a:solidFill>
                <a:srgbClr val="000000"/>
              </a:solidFill>
              <a:latin typeface="PT Sans"/>
            </a:endParaRPr>
          </a:p>
          <a:p>
            <a:pPr>
              <a:lnSpc>
                <a:spcPts val="3499"/>
              </a:lnSpc>
            </a:pPr>
            <a:r>
              <a:rPr lang="en-US" sz="2499">
                <a:solidFill>
                  <a:srgbClr val="000000"/>
                </a:solidFill>
                <a:latin typeface="PT Sans Bold"/>
              </a:rPr>
              <a:t>Loans</a:t>
            </a:r>
          </a:p>
          <a:p>
            <a:pPr marL="539749" lvl="1" indent="-269875">
              <a:lnSpc>
                <a:spcPts val="3499"/>
              </a:lnSpc>
              <a:buFont typeface="Arial"/>
              <a:buChar char="•"/>
            </a:pPr>
            <a:r>
              <a:rPr lang="en-US" sz="2499">
                <a:solidFill>
                  <a:srgbClr val="000000"/>
                </a:solidFill>
                <a:latin typeface="PT Sans"/>
              </a:rPr>
              <a:t>Auto</a:t>
            </a:r>
          </a:p>
          <a:p>
            <a:pPr marL="539749" lvl="1" indent="-269875">
              <a:lnSpc>
                <a:spcPts val="3499"/>
              </a:lnSpc>
              <a:buFont typeface="Arial"/>
              <a:buChar char="•"/>
            </a:pPr>
            <a:r>
              <a:rPr lang="en-US" sz="2499">
                <a:solidFill>
                  <a:srgbClr val="000000"/>
                </a:solidFill>
                <a:latin typeface="PT Sans"/>
              </a:rPr>
              <a:t>Debt Consolidation</a:t>
            </a:r>
          </a:p>
          <a:p>
            <a:pPr marL="539749" lvl="1" indent="-269875">
              <a:lnSpc>
                <a:spcPts val="3499"/>
              </a:lnSpc>
              <a:buFont typeface="Arial"/>
              <a:buChar char="•"/>
            </a:pPr>
            <a:r>
              <a:rPr lang="en-US" sz="2499">
                <a:solidFill>
                  <a:srgbClr val="000000"/>
                </a:solidFill>
                <a:latin typeface="PT Sans"/>
              </a:rPr>
              <a:t>Life Membership</a:t>
            </a:r>
          </a:p>
          <a:p>
            <a:pPr>
              <a:lnSpc>
                <a:spcPts val="3499"/>
              </a:lnSpc>
            </a:pPr>
            <a:endParaRPr lang="en-US" sz="2499">
              <a:solidFill>
                <a:srgbClr val="000000"/>
              </a:solidFill>
              <a:latin typeface="PT Sans"/>
            </a:endParaRPr>
          </a:p>
          <a:p>
            <a:pPr>
              <a:lnSpc>
                <a:spcPts val="3499"/>
              </a:lnSpc>
            </a:pPr>
            <a:r>
              <a:rPr lang="en-US" sz="2499">
                <a:solidFill>
                  <a:srgbClr val="000000"/>
                </a:solidFill>
                <a:latin typeface="PT Sans Bold"/>
              </a:rPr>
              <a:t>Financial Support</a:t>
            </a:r>
            <a:r>
              <a:rPr lang="en-US" sz="2499">
                <a:solidFill>
                  <a:srgbClr val="000000"/>
                </a:solidFill>
                <a:latin typeface="PT Sans"/>
              </a:rPr>
              <a:t> (in partnership with Balance Pro)</a:t>
            </a:r>
          </a:p>
          <a:p>
            <a:pPr marL="539749" lvl="1" indent="-269875">
              <a:lnSpc>
                <a:spcPts val="3499"/>
              </a:lnSpc>
              <a:buFont typeface="Arial"/>
              <a:buChar char="•"/>
            </a:pPr>
            <a:r>
              <a:rPr lang="en-US" sz="2499">
                <a:solidFill>
                  <a:srgbClr val="000000"/>
                </a:solidFill>
                <a:latin typeface="PT Sans"/>
              </a:rPr>
              <a:t>Coaching for debt, budgeting, home buying, and student loans</a:t>
            </a:r>
          </a:p>
          <a:p>
            <a:pPr marL="539749" lvl="1" indent="-269875">
              <a:lnSpc>
                <a:spcPts val="3499"/>
              </a:lnSpc>
              <a:buFont typeface="Arial"/>
              <a:buChar char="•"/>
            </a:pPr>
            <a:r>
              <a:rPr lang="en-US" sz="2499">
                <a:solidFill>
                  <a:srgbClr val="000000"/>
                </a:solidFill>
                <a:latin typeface="PT Sans"/>
              </a:rPr>
              <a:t>Toolkits and Calculators </a:t>
            </a:r>
          </a:p>
          <a:p>
            <a:pPr>
              <a:lnSpc>
                <a:spcPts val="3499"/>
              </a:lnSpc>
            </a:pPr>
            <a:endParaRPr lang="en-US" sz="2499">
              <a:solidFill>
                <a:srgbClr val="000000"/>
              </a:solidFill>
              <a:latin typeface="PT Sans"/>
            </a:endParaRPr>
          </a:p>
        </p:txBody>
      </p:sp>
      <p:sp>
        <p:nvSpPr>
          <p:cNvPr id="7" name="TextBox 7"/>
          <p:cNvSpPr txBox="1"/>
          <p:nvPr/>
        </p:nvSpPr>
        <p:spPr>
          <a:xfrm>
            <a:off x="818378" y="9464681"/>
            <a:ext cx="5066068" cy="320675"/>
          </a:xfrm>
          <a:prstGeom prst="rect">
            <a:avLst/>
          </a:prstGeom>
        </p:spPr>
        <p:txBody>
          <a:bodyPr lIns="0" tIns="0" rIns="0" bIns="0" rtlCol="0" anchor="t">
            <a:spAutoFit/>
          </a:bodyPr>
          <a:lstStyle/>
          <a:p>
            <a:pPr marL="0" lvl="0" indent="0" algn="just">
              <a:lnSpc>
                <a:spcPts val="2499"/>
              </a:lnSpc>
              <a:spcBef>
                <a:spcPct val="0"/>
              </a:spcBef>
            </a:pPr>
            <a:r>
              <a:rPr lang="en-US" sz="2499">
                <a:solidFill>
                  <a:srgbClr val="6D2077"/>
                </a:solidFill>
                <a:latin typeface="Montserrat"/>
              </a:rPr>
              <a:t>www.oppffcu.com</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82420" y="9096375"/>
            <a:ext cx="18852841" cy="0"/>
          </a:xfrm>
          <a:prstGeom prst="line">
            <a:avLst/>
          </a:prstGeom>
          <a:ln w="28575" cap="rnd">
            <a:solidFill>
              <a:srgbClr val="CDA442"/>
            </a:solidFill>
            <a:prstDash val="solid"/>
            <a:headEnd type="none" w="sm" len="sm"/>
            <a:tailEnd type="none" w="sm" len="sm"/>
          </a:ln>
        </p:spPr>
        <p:txBody>
          <a:bodyPr/>
          <a:lstStyle/>
          <a:p>
            <a:endParaRPr lang="en-US"/>
          </a:p>
        </p:txBody>
      </p:sp>
      <p:grpSp>
        <p:nvGrpSpPr>
          <p:cNvPr id="3" name="Group 3"/>
          <p:cNvGrpSpPr/>
          <p:nvPr/>
        </p:nvGrpSpPr>
        <p:grpSpPr>
          <a:xfrm>
            <a:off x="9601285" y="0"/>
            <a:ext cx="8686715" cy="10287000"/>
            <a:chOff x="0" y="0"/>
            <a:chExt cx="11582287" cy="13716000"/>
          </a:xfrm>
        </p:grpSpPr>
        <p:pic>
          <p:nvPicPr>
            <p:cNvPr id="4" name="Picture 4"/>
            <p:cNvPicPr>
              <a:picLocks noChangeAspect="1"/>
            </p:cNvPicPr>
            <p:nvPr/>
          </p:nvPicPr>
          <p:blipFill>
            <a:blip r:embed="rId2"/>
            <a:srcRect t="7720" b="7720"/>
            <a:stretch>
              <a:fillRect/>
            </a:stretch>
          </p:blipFill>
          <p:spPr>
            <a:xfrm>
              <a:off x="0" y="0"/>
              <a:ext cx="11582287" cy="13716000"/>
            </a:xfrm>
            <a:prstGeom prst="rect">
              <a:avLst/>
            </a:prstGeom>
          </p:spPr>
        </p:pic>
      </p:grpSp>
      <p:sp>
        <p:nvSpPr>
          <p:cNvPr id="5" name="Freeform 5"/>
          <p:cNvSpPr/>
          <p:nvPr/>
        </p:nvSpPr>
        <p:spPr>
          <a:xfrm rot="-5400000">
            <a:off x="215412" y="1249973"/>
            <a:ext cx="844062" cy="211015"/>
          </a:xfrm>
          <a:custGeom>
            <a:avLst/>
            <a:gdLst/>
            <a:ahLst/>
            <a:cxnLst/>
            <a:rect l="l" t="t" r="r" b="b"/>
            <a:pathLst>
              <a:path w="844062" h="211015">
                <a:moveTo>
                  <a:pt x="0" y="0"/>
                </a:moveTo>
                <a:lnTo>
                  <a:pt x="844061" y="0"/>
                </a:lnTo>
                <a:lnTo>
                  <a:pt x="844061" y="211015"/>
                </a:lnTo>
                <a:lnTo>
                  <a:pt x="0" y="211015"/>
                </a:lnTo>
                <a:lnTo>
                  <a:pt x="0" y="0"/>
                </a:lnTo>
                <a:close/>
              </a:path>
            </a:pathLst>
          </a:custGeom>
          <a:blipFill>
            <a:blip r:embed="rId3">
              <a:alphaModFix amt="75000"/>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AutoShape 6"/>
          <p:cNvSpPr/>
          <p:nvPr/>
        </p:nvSpPr>
        <p:spPr>
          <a:xfrm rot="-5376337">
            <a:off x="-400441" y="3241875"/>
            <a:ext cx="2075766" cy="0"/>
          </a:xfrm>
          <a:prstGeom prst="line">
            <a:avLst/>
          </a:prstGeom>
          <a:ln w="28575" cap="rnd">
            <a:solidFill>
              <a:srgbClr val="CDA442">
                <a:alpha val="74902"/>
              </a:srgbClr>
            </a:solidFill>
            <a:prstDash val="solid"/>
            <a:headEnd type="none" w="sm" len="sm"/>
            <a:tailEnd type="none" w="sm" len="sm"/>
          </a:ln>
        </p:spPr>
        <p:txBody>
          <a:bodyPr/>
          <a:lstStyle/>
          <a:p>
            <a:endParaRPr lang="en-US"/>
          </a:p>
        </p:txBody>
      </p:sp>
      <p:sp>
        <p:nvSpPr>
          <p:cNvPr id="7" name="TextBox 7"/>
          <p:cNvSpPr txBox="1"/>
          <p:nvPr/>
        </p:nvSpPr>
        <p:spPr>
          <a:xfrm>
            <a:off x="1550938" y="1171575"/>
            <a:ext cx="6308824" cy="1806575"/>
          </a:xfrm>
          <a:prstGeom prst="rect">
            <a:avLst/>
          </a:prstGeom>
        </p:spPr>
        <p:txBody>
          <a:bodyPr lIns="0" tIns="0" rIns="0" bIns="0" rtlCol="0" anchor="t">
            <a:spAutoFit/>
          </a:bodyPr>
          <a:lstStyle/>
          <a:p>
            <a:pPr>
              <a:lnSpc>
                <a:spcPts val="6999"/>
              </a:lnSpc>
              <a:spcBef>
                <a:spcPct val="0"/>
              </a:spcBef>
            </a:pPr>
            <a:r>
              <a:rPr lang="en-US" sz="6999">
                <a:solidFill>
                  <a:srgbClr val="000000"/>
                </a:solidFill>
                <a:latin typeface="PT Sans Bold"/>
              </a:rPr>
              <a:t>About Your Speaker</a:t>
            </a:r>
          </a:p>
        </p:txBody>
      </p:sp>
      <p:sp>
        <p:nvSpPr>
          <p:cNvPr id="8" name="TextBox 8"/>
          <p:cNvSpPr txBox="1"/>
          <p:nvPr/>
        </p:nvSpPr>
        <p:spPr>
          <a:xfrm>
            <a:off x="1550938" y="3361627"/>
            <a:ext cx="7181806" cy="3560526"/>
          </a:xfrm>
          <a:prstGeom prst="rect">
            <a:avLst/>
          </a:prstGeom>
        </p:spPr>
        <p:txBody>
          <a:bodyPr lIns="0" tIns="0" rIns="0" bIns="0" rtlCol="0" anchor="t">
            <a:spAutoFit/>
          </a:bodyPr>
          <a:lstStyle/>
          <a:p>
            <a:pPr marL="539749" lvl="1" indent="-269875">
              <a:lnSpc>
                <a:spcPts val="3499"/>
              </a:lnSpc>
              <a:buFont typeface="Arial"/>
              <a:buChar char="•"/>
            </a:pPr>
            <a:r>
              <a:rPr lang="en-US" sz="2499" dirty="0">
                <a:solidFill>
                  <a:srgbClr val="000000"/>
                </a:solidFill>
                <a:latin typeface="PT Sans"/>
              </a:rPr>
              <a:t>Has been a financial advisor with Prudential since 2013</a:t>
            </a:r>
          </a:p>
          <a:p>
            <a:pPr>
              <a:lnSpc>
                <a:spcPts val="3499"/>
              </a:lnSpc>
            </a:pPr>
            <a:endParaRPr lang="en-US" sz="2499" dirty="0">
              <a:solidFill>
                <a:srgbClr val="000000"/>
              </a:solidFill>
              <a:latin typeface="PT Sans"/>
            </a:endParaRPr>
          </a:p>
          <a:p>
            <a:pPr marL="539749" lvl="1" indent="-269875">
              <a:lnSpc>
                <a:spcPts val="3499"/>
              </a:lnSpc>
              <a:buFont typeface="Arial"/>
              <a:buChar char="•"/>
            </a:pPr>
            <a:r>
              <a:rPr lang="en-US" sz="2499" dirty="0">
                <a:solidFill>
                  <a:srgbClr val="000000"/>
                </a:solidFill>
                <a:latin typeface="PT Sans"/>
              </a:rPr>
              <a:t>She's most proud of hearing from clients about how her team helped improve their life</a:t>
            </a:r>
          </a:p>
          <a:p>
            <a:pPr>
              <a:lnSpc>
                <a:spcPts val="3499"/>
              </a:lnSpc>
            </a:pPr>
            <a:endParaRPr lang="en-US" sz="2499" dirty="0">
              <a:solidFill>
                <a:srgbClr val="000000"/>
              </a:solidFill>
              <a:latin typeface="PT Sans"/>
            </a:endParaRPr>
          </a:p>
          <a:p>
            <a:pPr marL="539749" lvl="1" indent="-269875">
              <a:lnSpc>
                <a:spcPts val="3499"/>
              </a:lnSpc>
              <a:buFont typeface="Arial"/>
              <a:buChar char="•"/>
            </a:pPr>
            <a:r>
              <a:rPr lang="en-US" sz="2499" dirty="0">
                <a:solidFill>
                  <a:srgbClr val="000000"/>
                </a:solidFill>
                <a:latin typeface="PT Sans"/>
              </a:rPr>
              <a:t>Member of Delta Sigma Theta Sorority, Inc. Glen Ellyn Area Alumni Chapter</a:t>
            </a:r>
          </a:p>
        </p:txBody>
      </p:sp>
      <p:sp>
        <p:nvSpPr>
          <p:cNvPr id="9" name="TextBox 9"/>
          <p:cNvSpPr txBox="1"/>
          <p:nvPr/>
        </p:nvSpPr>
        <p:spPr>
          <a:xfrm>
            <a:off x="742950" y="9458325"/>
            <a:ext cx="5066068" cy="320675"/>
          </a:xfrm>
          <a:prstGeom prst="rect">
            <a:avLst/>
          </a:prstGeom>
        </p:spPr>
        <p:txBody>
          <a:bodyPr lIns="0" tIns="0" rIns="0" bIns="0" rtlCol="0" anchor="t">
            <a:spAutoFit/>
          </a:bodyPr>
          <a:lstStyle/>
          <a:p>
            <a:pPr marL="0" lvl="0" indent="0" algn="just">
              <a:lnSpc>
                <a:spcPts val="2499"/>
              </a:lnSpc>
              <a:spcBef>
                <a:spcPct val="0"/>
              </a:spcBef>
            </a:pPr>
            <a:r>
              <a:rPr lang="en-US" sz="2499">
                <a:solidFill>
                  <a:srgbClr val="6D2077"/>
                </a:solidFill>
                <a:latin typeface="Montserrat"/>
              </a:rPr>
              <a:t>www.oppffcu.com</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82420" y="16182"/>
            <a:ext cx="19659626" cy="6857990"/>
          </a:xfrm>
          <a:prstGeom prst="rect">
            <a:avLst/>
          </a:prstGeom>
          <a:solidFill>
            <a:srgbClr val="6D2077"/>
          </a:solidFill>
        </p:spPr>
        <p:txBody>
          <a:bodyPr/>
          <a:lstStyle/>
          <a:p>
            <a:endParaRPr lang="en-US"/>
          </a:p>
        </p:txBody>
      </p:sp>
      <p:sp>
        <p:nvSpPr>
          <p:cNvPr id="3" name="AutoShape 3"/>
          <p:cNvSpPr/>
          <p:nvPr/>
        </p:nvSpPr>
        <p:spPr>
          <a:xfrm>
            <a:off x="11679192" y="4185866"/>
            <a:ext cx="3569582" cy="4231220"/>
          </a:xfrm>
          <a:prstGeom prst="rect">
            <a:avLst/>
          </a:prstGeom>
          <a:solidFill>
            <a:srgbClr val="000000">
              <a:alpha val="33725"/>
            </a:srgbClr>
          </a:solidFill>
        </p:spPr>
        <p:txBody>
          <a:bodyPr/>
          <a:lstStyle/>
          <a:p>
            <a:endParaRPr lang="en-US"/>
          </a:p>
        </p:txBody>
      </p:sp>
      <p:sp>
        <p:nvSpPr>
          <p:cNvPr id="4" name="AutoShape 4"/>
          <p:cNvSpPr/>
          <p:nvPr/>
        </p:nvSpPr>
        <p:spPr>
          <a:xfrm>
            <a:off x="3238513" y="4185866"/>
            <a:ext cx="3569582" cy="4231220"/>
          </a:xfrm>
          <a:prstGeom prst="rect">
            <a:avLst/>
          </a:prstGeom>
          <a:solidFill>
            <a:srgbClr val="000000">
              <a:alpha val="33725"/>
            </a:srgbClr>
          </a:solidFill>
        </p:spPr>
        <p:txBody>
          <a:bodyPr/>
          <a:lstStyle/>
          <a:p>
            <a:endParaRPr lang="en-US"/>
          </a:p>
        </p:txBody>
      </p:sp>
      <p:sp>
        <p:nvSpPr>
          <p:cNvPr id="5" name="AutoShape 5"/>
          <p:cNvSpPr/>
          <p:nvPr/>
        </p:nvSpPr>
        <p:spPr>
          <a:xfrm>
            <a:off x="7458852" y="4185866"/>
            <a:ext cx="3569582" cy="4231220"/>
          </a:xfrm>
          <a:prstGeom prst="rect">
            <a:avLst/>
          </a:prstGeom>
          <a:solidFill>
            <a:srgbClr val="000000">
              <a:alpha val="33725"/>
            </a:srgbClr>
          </a:solidFill>
        </p:spPr>
        <p:txBody>
          <a:bodyPr/>
          <a:lstStyle/>
          <a:p>
            <a:endParaRPr lang="en-US"/>
          </a:p>
        </p:txBody>
      </p:sp>
      <p:sp>
        <p:nvSpPr>
          <p:cNvPr id="6" name="AutoShape 6"/>
          <p:cNvSpPr/>
          <p:nvPr/>
        </p:nvSpPr>
        <p:spPr>
          <a:xfrm>
            <a:off x="11507742" y="4023941"/>
            <a:ext cx="3569582" cy="4220278"/>
          </a:xfrm>
          <a:prstGeom prst="rect">
            <a:avLst/>
          </a:prstGeom>
          <a:solidFill>
            <a:srgbClr val="FFFFFF"/>
          </a:solidFill>
        </p:spPr>
        <p:txBody>
          <a:bodyPr/>
          <a:lstStyle/>
          <a:p>
            <a:endParaRPr lang="en-US"/>
          </a:p>
        </p:txBody>
      </p:sp>
      <p:sp>
        <p:nvSpPr>
          <p:cNvPr id="7" name="AutoShape 7"/>
          <p:cNvSpPr/>
          <p:nvPr/>
        </p:nvSpPr>
        <p:spPr>
          <a:xfrm>
            <a:off x="3067063" y="4023941"/>
            <a:ext cx="3569582" cy="4220278"/>
          </a:xfrm>
          <a:prstGeom prst="rect">
            <a:avLst/>
          </a:prstGeom>
          <a:solidFill>
            <a:srgbClr val="FFFFFF"/>
          </a:solidFill>
        </p:spPr>
        <p:txBody>
          <a:bodyPr/>
          <a:lstStyle/>
          <a:p>
            <a:endParaRPr lang="en-US"/>
          </a:p>
        </p:txBody>
      </p:sp>
      <p:sp>
        <p:nvSpPr>
          <p:cNvPr id="8" name="AutoShape 8"/>
          <p:cNvSpPr/>
          <p:nvPr/>
        </p:nvSpPr>
        <p:spPr>
          <a:xfrm>
            <a:off x="7287402" y="4023941"/>
            <a:ext cx="3569582" cy="4220278"/>
          </a:xfrm>
          <a:prstGeom prst="rect">
            <a:avLst/>
          </a:prstGeom>
          <a:solidFill>
            <a:srgbClr val="FFFFFF"/>
          </a:solidFill>
        </p:spPr>
        <p:txBody>
          <a:bodyPr/>
          <a:lstStyle/>
          <a:p>
            <a:endParaRPr lang="en-US"/>
          </a:p>
        </p:txBody>
      </p:sp>
      <p:sp>
        <p:nvSpPr>
          <p:cNvPr id="9" name="TextBox 9"/>
          <p:cNvSpPr txBox="1"/>
          <p:nvPr/>
        </p:nvSpPr>
        <p:spPr>
          <a:xfrm>
            <a:off x="5126492" y="1171575"/>
            <a:ext cx="8035017" cy="920750"/>
          </a:xfrm>
          <a:prstGeom prst="rect">
            <a:avLst/>
          </a:prstGeom>
        </p:spPr>
        <p:txBody>
          <a:bodyPr lIns="0" tIns="0" rIns="0" bIns="0" rtlCol="0" anchor="t">
            <a:spAutoFit/>
          </a:bodyPr>
          <a:lstStyle/>
          <a:p>
            <a:pPr algn="ctr">
              <a:lnSpc>
                <a:spcPts val="6999"/>
              </a:lnSpc>
              <a:spcBef>
                <a:spcPct val="0"/>
              </a:spcBef>
            </a:pPr>
            <a:r>
              <a:rPr lang="en-US" sz="6999">
                <a:solidFill>
                  <a:srgbClr val="FFFFFF"/>
                </a:solidFill>
                <a:latin typeface="PT Sans Bold"/>
              </a:rPr>
              <a:t>Agenda</a:t>
            </a:r>
          </a:p>
        </p:txBody>
      </p:sp>
      <p:sp>
        <p:nvSpPr>
          <p:cNvPr id="10" name="TextBox 10"/>
          <p:cNvSpPr txBox="1"/>
          <p:nvPr/>
        </p:nvSpPr>
        <p:spPr>
          <a:xfrm>
            <a:off x="1503488" y="2496766"/>
            <a:ext cx="15281024" cy="412750"/>
          </a:xfrm>
          <a:prstGeom prst="rect">
            <a:avLst/>
          </a:prstGeom>
        </p:spPr>
        <p:txBody>
          <a:bodyPr lIns="0" tIns="0" rIns="0" bIns="0" rtlCol="0" anchor="t">
            <a:spAutoFit/>
          </a:bodyPr>
          <a:lstStyle/>
          <a:p>
            <a:pPr algn="ctr">
              <a:lnSpc>
                <a:spcPts val="3499"/>
              </a:lnSpc>
            </a:pPr>
            <a:r>
              <a:rPr lang="en-US" sz="2499">
                <a:solidFill>
                  <a:srgbClr val="FFFFFF"/>
                </a:solidFill>
                <a:latin typeface="Montserrat"/>
              </a:rPr>
              <a:t>Today we will discuss</a:t>
            </a:r>
          </a:p>
        </p:txBody>
      </p:sp>
      <p:sp>
        <p:nvSpPr>
          <p:cNvPr id="11" name="TextBox 11"/>
          <p:cNvSpPr txBox="1"/>
          <p:nvPr/>
        </p:nvSpPr>
        <p:spPr>
          <a:xfrm>
            <a:off x="3304457" y="4348162"/>
            <a:ext cx="3094794" cy="2941320"/>
          </a:xfrm>
          <a:prstGeom prst="rect">
            <a:avLst/>
          </a:prstGeom>
        </p:spPr>
        <p:txBody>
          <a:bodyPr lIns="0" tIns="0" rIns="0" bIns="0" rtlCol="0" anchor="t">
            <a:spAutoFit/>
          </a:bodyPr>
          <a:lstStyle/>
          <a:p>
            <a:pPr algn="ctr">
              <a:lnSpc>
                <a:spcPts val="5880"/>
              </a:lnSpc>
            </a:pPr>
            <a:r>
              <a:rPr lang="en-US" sz="4200">
                <a:solidFill>
                  <a:srgbClr val="000000"/>
                </a:solidFill>
                <a:latin typeface="PT Sans Bold"/>
              </a:rPr>
              <a:t>What to do when you're overwhelmed in bills</a:t>
            </a:r>
          </a:p>
        </p:txBody>
      </p:sp>
      <p:sp>
        <p:nvSpPr>
          <p:cNvPr id="12" name="Freeform 12"/>
          <p:cNvSpPr/>
          <p:nvPr/>
        </p:nvSpPr>
        <p:spPr>
          <a:xfrm>
            <a:off x="16377677" y="923192"/>
            <a:ext cx="844062" cy="211015"/>
          </a:xfrm>
          <a:custGeom>
            <a:avLst/>
            <a:gdLst/>
            <a:ahLst/>
            <a:cxnLst/>
            <a:rect l="l" t="t" r="r" b="b"/>
            <a:pathLst>
              <a:path w="844062" h="211015">
                <a:moveTo>
                  <a:pt x="0" y="0"/>
                </a:moveTo>
                <a:lnTo>
                  <a:pt x="844062" y="0"/>
                </a:lnTo>
                <a:lnTo>
                  <a:pt x="844062" y="211016"/>
                </a:lnTo>
                <a:lnTo>
                  <a:pt x="0" y="211016"/>
                </a:lnTo>
                <a:lnTo>
                  <a:pt x="0" y="0"/>
                </a:lnTo>
                <a:close/>
              </a:path>
            </a:pathLst>
          </a:custGeom>
          <a:blipFill>
            <a:blip r:embed="rId2">
              <a:alphaModFix amt="75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3" name="Freeform 13"/>
          <p:cNvSpPr/>
          <p:nvPr/>
        </p:nvSpPr>
        <p:spPr>
          <a:xfrm rot="-10800000">
            <a:off x="1028700" y="923192"/>
            <a:ext cx="844062" cy="211015"/>
          </a:xfrm>
          <a:custGeom>
            <a:avLst/>
            <a:gdLst/>
            <a:ahLst/>
            <a:cxnLst/>
            <a:rect l="l" t="t" r="r" b="b"/>
            <a:pathLst>
              <a:path w="844062" h="211015">
                <a:moveTo>
                  <a:pt x="0" y="0"/>
                </a:moveTo>
                <a:lnTo>
                  <a:pt x="844062" y="0"/>
                </a:lnTo>
                <a:lnTo>
                  <a:pt x="844062" y="211016"/>
                </a:lnTo>
                <a:lnTo>
                  <a:pt x="0" y="211016"/>
                </a:lnTo>
                <a:lnTo>
                  <a:pt x="0" y="0"/>
                </a:lnTo>
                <a:close/>
              </a:path>
            </a:pathLst>
          </a:custGeom>
          <a:blipFill>
            <a:blip r:embed="rId2">
              <a:alphaModFix amt="75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4" name="AutoShape 14"/>
          <p:cNvSpPr/>
          <p:nvPr/>
        </p:nvSpPr>
        <p:spPr>
          <a:xfrm rot="23662">
            <a:off x="13861144" y="1014412"/>
            <a:ext cx="2075766" cy="0"/>
          </a:xfrm>
          <a:prstGeom prst="line">
            <a:avLst/>
          </a:prstGeom>
          <a:ln w="28575" cap="rnd">
            <a:solidFill>
              <a:srgbClr val="CDA442">
                <a:alpha val="74902"/>
              </a:srgbClr>
            </a:solidFill>
            <a:prstDash val="solid"/>
            <a:headEnd type="none" w="sm" len="sm"/>
            <a:tailEnd type="none" w="sm" len="sm"/>
          </a:ln>
        </p:spPr>
        <p:txBody>
          <a:bodyPr/>
          <a:lstStyle/>
          <a:p>
            <a:endParaRPr lang="en-US"/>
          </a:p>
        </p:txBody>
      </p:sp>
      <p:sp>
        <p:nvSpPr>
          <p:cNvPr id="15" name="AutoShape 15"/>
          <p:cNvSpPr/>
          <p:nvPr/>
        </p:nvSpPr>
        <p:spPr>
          <a:xfrm rot="-10776337">
            <a:off x="2313529" y="1014413"/>
            <a:ext cx="2075766" cy="0"/>
          </a:xfrm>
          <a:prstGeom prst="line">
            <a:avLst/>
          </a:prstGeom>
          <a:ln w="28575" cap="rnd">
            <a:solidFill>
              <a:srgbClr val="CDA442">
                <a:alpha val="74902"/>
              </a:srgbClr>
            </a:solidFill>
            <a:prstDash val="solid"/>
            <a:headEnd type="none" w="sm" len="sm"/>
            <a:tailEnd type="none" w="sm" len="sm"/>
          </a:ln>
        </p:spPr>
        <p:txBody>
          <a:bodyPr/>
          <a:lstStyle/>
          <a:p>
            <a:endParaRPr lang="en-US"/>
          </a:p>
        </p:txBody>
      </p:sp>
      <p:sp>
        <p:nvSpPr>
          <p:cNvPr id="16" name="AutoShape 16"/>
          <p:cNvSpPr/>
          <p:nvPr/>
        </p:nvSpPr>
        <p:spPr>
          <a:xfrm>
            <a:off x="-282420" y="9096375"/>
            <a:ext cx="18852841" cy="0"/>
          </a:xfrm>
          <a:prstGeom prst="line">
            <a:avLst/>
          </a:prstGeom>
          <a:ln w="28575" cap="rnd">
            <a:solidFill>
              <a:srgbClr val="CDA442"/>
            </a:solidFill>
            <a:prstDash val="solid"/>
            <a:headEnd type="none" w="sm" len="sm"/>
            <a:tailEnd type="none" w="sm" len="sm"/>
          </a:ln>
        </p:spPr>
        <p:txBody>
          <a:bodyPr/>
          <a:lstStyle/>
          <a:p>
            <a:endParaRPr lang="en-US"/>
          </a:p>
        </p:txBody>
      </p:sp>
      <p:sp>
        <p:nvSpPr>
          <p:cNvPr id="17" name="TextBox 17"/>
          <p:cNvSpPr txBox="1"/>
          <p:nvPr/>
        </p:nvSpPr>
        <p:spPr>
          <a:xfrm>
            <a:off x="7373127" y="4253844"/>
            <a:ext cx="3398132" cy="3684270"/>
          </a:xfrm>
          <a:prstGeom prst="rect">
            <a:avLst/>
          </a:prstGeom>
        </p:spPr>
        <p:txBody>
          <a:bodyPr lIns="0" tIns="0" rIns="0" bIns="0" rtlCol="0" anchor="t">
            <a:spAutoFit/>
          </a:bodyPr>
          <a:lstStyle/>
          <a:p>
            <a:pPr algn="ctr">
              <a:lnSpc>
                <a:spcPts val="5880"/>
              </a:lnSpc>
            </a:pPr>
            <a:r>
              <a:rPr lang="en-US" sz="4200" dirty="0">
                <a:solidFill>
                  <a:srgbClr val="000000"/>
                </a:solidFill>
                <a:latin typeface="PT Sans Bold"/>
              </a:rPr>
              <a:t>Understanding Your FICO Score and it's affect on your loan approval</a:t>
            </a:r>
          </a:p>
        </p:txBody>
      </p:sp>
      <p:sp>
        <p:nvSpPr>
          <p:cNvPr id="18" name="TextBox 18"/>
          <p:cNvSpPr txBox="1"/>
          <p:nvPr/>
        </p:nvSpPr>
        <p:spPr>
          <a:xfrm>
            <a:off x="11745136" y="4253844"/>
            <a:ext cx="3094794" cy="3684270"/>
          </a:xfrm>
          <a:prstGeom prst="rect">
            <a:avLst/>
          </a:prstGeom>
        </p:spPr>
        <p:txBody>
          <a:bodyPr lIns="0" tIns="0" rIns="0" bIns="0" rtlCol="0" anchor="t">
            <a:spAutoFit/>
          </a:bodyPr>
          <a:lstStyle/>
          <a:p>
            <a:pPr algn="ctr">
              <a:lnSpc>
                <a:spcPts val="5880"/>
              </a:lnSpc>
            </a:pPr>
            <a:r>
              <a:rPr lang="en-US" sz="4200">
                <a:solidFill>
                  <a:srgbClr val="000000"/>
                </a:solidFill>
                <a:latin typeface="Montserrat Bold"/>
              </a:rPr>
              <a:t>The Process for Getting Control of Your Debt</a:t>
            </a:r>
          </a:p>
        </p:txBody>
      </p:sp>
      <p:sp>
        <p:nvSpPr>
          <p:cNvPr id="19" name="TextBox 19"/>
          <p:cNvSpPr txBox="1"/>
          <p:nvPr/>
        </p:nvSpPr>
        <p:spPr>
          <a:xfrm>
            <a:off x="818378" y="9464681"/>
            <a:ext cx="5066068" cy="320675"/>
          </a:xfrm>
          <a:prstGeom prst="rect">
            <a:avLst/>
          </a:prstGeom>
        </p:spPr>
        <p:txBody>
          <a:bodyPr lIns="0" tIns="0" rIns="0" bIns="0" rtlCol="0" anchor="t">
            <a:spAutoFit/>
          </a:bodyPr>
          <a:lstStyle/>
          <a:p>
            <a:pPr marL="0" lvl="0" indent="0" algn="just">
              <a:lnSpc>
                <a:spcPts val="2499"/>
              </a:lnSpc>
              <a:spcBef>
                <a:spcPct val="0"/>
              </a:spcBef>
            </a:pPr>
            <a:r>
              <a:rPr lang="en-US" sz="2499">
                <a:solidFill>
                  <a:srgbClr val="6D2077"/>
                </a:solidFill>
                <a:latin typeface="Montserrat"/>
              </a:rPr>
              <a:t>www.oppffcu.com</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82420" y="9286875"/>
            <a:ext cx="18852841" cy="0"/>
          </a:xfrm>
          <a:prstGeom prst="line">
            <a:avLst/>
          </a:prstGeom>
          <a:ln w="28575" cap="rnd">
            <a:solidFill>
              <a:srgbClr val="CDA442"/>
            </a:solidFill>
            <a:prstDash val="solid"/>
            <a:headEnd type="none" w="sm" len="sm"/>
            <a:tailEnd type="none" w="sm" len="sm"/>
          </a:ln>
        </p:spPr>
        <p:txBody>
          <a:bodyPr/>
          <a:lstStyle/>
          <a:p>
            <a:endParaRPr lang="en-US"/>
          </a:p>
        </p:txBody>
      </p:sp>
      <p:sp>
        <p:nvSpPr>
          <p:cNvPr id="3" name="Freeform 3"/>
          <p:cNvSpPr/>
          <p:nvPr/>
        </p:nvSpPr>
        <p:spPr>
          <a:xfrm rot="-5400000">
            <a:off x="16942777" y="1345223"/>
            <a:ext cx="844062" cy="211015"/>
          </a:xfrm>
          <a:custGeom>
            <a:avLst/>
            <a:gdLst/>
            <a:ahLst/>
            <a:cxnLst/>
            <a:rect l="l" t="t" r="r" b="b"/>
            <a:pathLst>
              <a:path w="844062" h="211015">
                <a:moveTo>
                  <a:pt x="0" y="0"/>
                </a:moveTo>
                <a:lnTo>
                  <a:pt x="844061" y="0"/>
                </a:lnTo>
                <a:lnTo>
                  <a:pt x="844061" y="211015"/>
                </a:lnTo>
                <a:lnTo>
                  <a:pt x="0" y="211015"/>
                </a:lnTo>
                <a:lnTo>
                  <a:pt x="0" y="0"/>
                </a:lnTo>
                <a:close/>
              </a:path>
            </a:pathLst>
          </a:custGeom>
          <a:blipFill>
            <a:blip r:embed="rId2">
              <a:alphaModFix amt="75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rot="-5400000">
            <a:off x="501162" y="2534729"/>
            <a:ext cx="844062" cy="211015"/>
          </a:xfrm>
          <a:custGeom>
            <a:avLst/>
            <a:gdLst/>
            <a:ahLst/>
            <a:cxnLst/>
            <a:rect l="l" t="t" r="r" b="b"/>
            <a:pathLst>
              <a:path w="844062" h="211015">
                <a:moveTo>
                  <a:pt x="0" y="0"/>
                </a:moveTo>
                <a:lnTo>
                  <a:pt x="844061" y="0"/>
                </a:lnTo>
                <a:lnTo>
                  <a:pt x="844061" y="211015"/>
                </a:lnTo>
                <a:lnTo>
                  <a:pt x="0" y="211015"/>
                </a:lnTo>
                <a:lnTo>
                  <a:pt x="0" y="0"/>
                </a:lnTo>
                <a:close/>
              </a:path>
            </a:pathLst>
          </a:custGeom>
          <a:blipFill>
            <a:blip r:embed="rId2">
              <a:alphaModFix amt="75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AutoShape 5"/>
          <p:cNvSpPr/>
          <p:nvPr/>
        </p:nvSpPr>
        <p:spPr>
          <a:xfrm rot="-5376337">
            <a:off x="16326925" y="3337125"/>
            <a:ext cx="2075766" cy="0"/>
          </a:xfrm>
          <a:prstGeom prst="line">
            <a:avLst/>
          </a:prstGeom>
          <a:ln w="28575" cap="rnd">
            <a:solidFill>
              <a:srgbClr val="CDA442">
                <a:alpha val="74902"/>
              </a:srgbClr>
            </a:solidFill>
            <a:prstDash val="solid"/>
            <a:headEnd type="none" w="sm" len="sm"/>
            <a:tailEnd type="none" w="sm" len="sm"/>
          </a:ln>
        </p:spPr>
        <p:txBody>
          <a:bodyPr/>
          <a:lstStyle/>
          <a:p>
            <a:endParaRPr lang="en-US"/>
          </a:p>
        </p:txBody>
      </p:sp>
      <p:sp>
        <p:nvSpPr>
          <p:cNvPr id="6" name="AutoShape 6"/>
          <p:cNvSpPr/>
          <p:nvPr/>
        </p:nvSpPr>
        <p:spPr>
          <a:xfrm rot="-5376337">
            <a:off x="-114691" y="4526630"/>
            <a:ext cx="2075766" cy="0"/>
          </a:xfrm>
          <a:prstGeom prst="line">
            <a:avLst/>
          </a:prstGeom>
          <a:ln w="28575" cap="rnd">
            <a:solidFill>
              <a:srgbClr val="CDA442">
                <a:alpha val="74902"/>
              </a:srgbClr>
            </a:solidFill>
            <a:prstDash val="solid"/>
            <a:headEnd type="none" w="sm" len="sm"/>
            <a:tailEnd type="none" w="sm" len="sm"/>
          </a:ln>
        </p:spPr>
        <p:txBody>
          <a:bodyPr/>
          <a:lstStyle/>
          <a:p>
            <a:endParaRPr lang="en-US"/>
          </a:p>
        </p:txBody>
      </p:sp>
      <p:sp>
        <p:nvSpPr>
          <p:cNvPr id="7" name="AutoShape 7"/>
          <p:cNvSpPr/>
          <p:nvPr/>
        </p:nvSpPr>
        <p:spPr>
          <a:xfrm>
            <a:off x="1548907" y="3566958"/>
            <a:ext cx="7604618" cy="2649358"/>
          </a:xfrm>
          <a:prstGeom prst="rect">
            <a:avLst/>
          </a:prstGeom>
          <a:solidFill>
            <a:srgbClr val="000000">
              <a:alpha val="11765"/>
            </a:srgbClr>
          </a:solidFill>
        </p:spPr>
        <p:txBody>
          <a:bodyPr/>
          <a:lstStyle/>
          <a:p>
            <a:endParaRPr lang="en-US"/>
          </a:p>
        </p:txBody>
      </p:sp>
      <p:sp>
        <p:nvSpPr>
          <p:cNvPr id="8" name="AutoShape 8"/>
          <p:cNvSpPr/>
          <p:nvPr/>
        </p:nvSpPr>
        <p:spPr>
          <a:xfrm>
            <a:off x="9396184" y="3566958"/>
            <a:ext cx="7604618" cy="2649358"/>
          </a:xfrm>
          <a:prstGeom prst="rect">
            <a:avLst/>
          </a:prstGeom>
          <a:solidFill>
            <a:srgbClr val="000000">
              <a:alpha val="11765"/>
            </a:srgbClr>
          </a:solidFill>
        </p:spPr>
        <p:txBody>
          <a:bodyPr/>
          <a:lstStyle/>
          <a:p>
            <a:endParaRPr lang="en-US"/>
          </a:p>
        </p:txBody>
      </p:sp>
      <p:sp>
        <p:nvSpPr>
          <p:cNvPr id="9" name="AutoShape 9"/>
          <p:cNvSpPr/>
          <p:nvPr/>
        </p:nvSpPr>
        <p:spPr>
          <a:xfrm>
            <a:off x="1418053" y="3445811"/>
            <a:ext cx="7604618" cy="2649358"/>
          </a:xfrm>
          <a:prstGeom prst="rect">
            <a:avLst/>
          </a:prstGeom>
          <a:solidFill>
            <a:srgbClr val="6D2077"/>
          </a:solidFill>
        </p:spPr>
        <p:txBody>
          <a:bodyPr/>
          <a:lstStyle/>
          <a:p>
            <a:endParaRPr lang="en-US"/>
          </a:p>
        </p:txBody>
      </p:sp>
      <p:sp>
        <p:nvSpPr>
          <p:cNvPr id="10" name="AutoShape 10"/>
          <p:cNvSpPr/>
          <p:nvPr/>
        </p:nvSpPr>
        <p:spPr>
          <a:xfrm>
            <a:off x="2300098" y="6426916"/>
            <a:ext cx="13445145" cy="2649358"/>
          </a:xfrm>
          <a:prstGeom prst="rect">
            <a:avLst/>
          </a:prstGeom>
          <a:solidFill>
            <a:srgbClr val="6D2077"/>
          </a:solidFill>
        </p:spPr>
        <p:txBody>
          <a:bodyPr/>
          <a:lstStyle/>
          <a:p>
            <a:endParaRPr lang="en-US"/>
          </a:p>
        </p:txBody>
      </p:sp>
      <p:sp>
        <p:nvSpPr>
          <p:cNvPr id="11" name="AutoShape 11"/>
          <p:cNvSpPr/>
          <p:nvPr/>
        </p:nvSpPr>
        <p:spPr>
          <a:xfrm>
            <a:off x="9265329" y="3445811"/>
            <a:ext cx="7604618" cy="2649358"/>
          </a:xfrm>
          <a:prstGeom prst="rect">
            <a:avLst/>
          </a:prstGeom>
          <a:solidFill>
            <a:srgbClr val="6D2077"/>
          </a:solidFill>
        </p:spPr>
        <p:txBody>
          <a:bodyPr/>
          <a:lstStyle/>
          <a:p>
            <a:endParaRPr lang="en-US"/>
          </a:p>
        </p:txBody>
      </p:sp>
      <p:sp>
        <p:nvSpPr>
          <p:cNvPr id="12" name="TextBox 12"/>
          <p:cNvSpPr txBox="1"/>
          <p:nvPr/>
        </p:nvSpPr>
        <p:spPr>
          <a:xfrm>
            <a:off x="2724915" y="1171575"/>
            <a:ext cx="12838170" cy="920750"/>
          </a:xfrm>
          <a:prstGeom prst="rect">
            <a:avLst/>
          </a:prstGeom>
        </p:spPr>
        <p:txBody>
          <a:bodyPr lIns="0" tIns="0" rIns="0" bIns="0" rtlCol="0" anchor="t">
            <a:spAutoFit/>
          </a:bodyPr>
          <a:lstStyle/>
          <a:p>
            <a:pPr algn="ctr">
              <a:lnSpc>
                <a:spcPts val="6999"/>
              </a:lnSpc>
              <a:spcBef>
                <a:spcPct val="0"/>
              </a:spcBef>
            </a:pPr>
            <a:r>
              <a:rPr lang="en-US" sz="6999" dirty="0">
                <a:solidFill>
                  <a:srgbClr val="000000"/>
                </a:solidFill>
                <a:latin typeface="PT Sans Bold"/>
              </a:rPr>
              <a:t>Buried in Bills!</a:t>
            </a:r>
          </a:p>
        </p:txBody>
      </p:sp>
      <p:sp>
        <p:nvSpPr>
          <p:cNvPr id="13" name="TextBox 13"/>
          <p:cNvSpPr txBox="1"/>
          <p:nvPr/>
        </p:nvSpPr>
        <p:spPr>
          <a:xfrm>
            <a:off x="10089761" y="4455193"/>
            <a:ext cx="6217463" cy="771525"/>
          </a:xfrm>
          <a:prstGeom prst="rect">
            <a:avLst/>
          </a:prstGeom>
        </p:spPr>
        <p:txBody>
          <a:bodyPr lIns="0" tIns="0" rIns="0" bIns="0" rtlCol="0" anchor="t">
            <a:spAutoFit/>
          </a:bodyPr>
          <a:lstStyle/>
          <a:p>
            <a:pPr marL="0" lvl="0" indent="0" algn="ctr">
              <a:lnSpc>
                <a:spcPts val="6299"/>
              </a:lnSpc>
              <a:spcBef>
                <a:spcPct val="0"/>
              </a:spcBef>
            </a:pPr>
            <a:r>
              <a:rPr lang="en-US" sz="4500">
                <a:solidFill>
                  <a:srgbClr val="FFFFFF"/>
                </a:solidFill>
                <a:latin typeface="PT Sans Bold"/>
              </a:rPr>
              <a:t>Are You Headed There?</a:t>
            </a:r>
          </a:p>
        </p:txBody>
      </p:sp>
      <p:sp>
        <p:nvSpPr>
          <p:cNvPr id="14" name="TextBox 14"/>
          <p:cNvSpPr txBox="1"/>
          <p:nvPr/>
        </p:nvSpPr>
        <p:spPr>
          <a:xfrm>
            <a:off x="2111630" y="4371975"/>
            <a:ext cx="6217463" cy="771525"/>
          </a:xfrm>
          <a:prstGeom prst="rect">
            <a:avLst/>
          </a:prstGeom>
        </p:spPr>
        <p:txBody>
          <a:bodyPr lIns="0" tIns="0" rIns="0" bIns="0" rtlCol="0" anchor="t">
            <a:spAutoFit/>
          </a:bodyPr>
          <a:lstStyle/>
          <a:p>
            <a:pPr marL="0" lvl="0" indent="0" algn="ctr">
              <a:lnSpc>
                <a:spcPts val="6299"/>
              </a:lnSpc>
              <a:spcBef>
                <a:spcPct val="0"/>
              </a:spcBef>
            </a:pPr>
            <a:r>
              <a:rPr lang="en-US" sz="4500">
                <a:solidFill>
                  <a:srgbClr val="FFFFFF"/>
                </a:solidFill>
                <a:latin typeface="PT Sans Bold"/>
              </a:rPr>
              <a:t>Are You There?</a:t>
            </a:r>
          </a:p>
        </p:txBody>
      </p:sp>
      <p:sp>
        <p:nvSpPr>
          <p:cNvPr id="15" name="TextBox 15"/>
          <p:cNvSpPr txBox="1"/>
          <p:nvPr/>
        </p:nvSpPr>
        <p:spPr>
          <a:xfrm>
            <a:off x="5663672" y="7262397"/>
            <a:ext cx="6217463" cy="771525"/>
          </a:xfrm>
          <a:prstGeom prst="rect">
            <a:avLst/>
          </a:prstGeom>
        </p:spPr>
        <p:txBody>
          <a:bodyPr lIns="0" tIns="0" rIns="0" bIns="0" rtlCol="0" anchor="t">
            <a:spAutoFit/>
          </a:bodyPr>
          <a:lstStyle/>
          <a:p>
            <a:pPr marL="0" lvl="0" indent="0" algn="ctr">
              <a:lnSpc>
                <a:spcPts val="6299"/>
              </a:lnSpc>
              <a:spcBef>
                <a:spcPct val="0"/>
              </a:spcBef>
            </a:pPr>
            <a:r>
              <a:rPr lang="en-US" sz="4500">
                <a:solidFill>
                  <a:srgbClr val="FFFFFF"/>
                </a:solidFill>
                <a:latin typeface="PT Sans Bold"/>
              </a:rPr>
              <a:t>What Can You Do?</a:t>
            </a:r>
          </a:p>
        </p:txBody>
      </p:sp>
      <p:sp>
        <p:nvSpPr>
          <p:cNvPr id="16" name="TextBox 16"/>
          <p:cNvSpPr txBox="1"/>
          <p:nvPr/>
        </p:nvSpPr>
        <p:spPr>
          <a:xfrm>
            <a:off x="742950" y="9458325"/>
            <a:ext cx="5066068" cy="320675"/>
          </a:xfrm>
          <a:prstGeom prst="rect">
            <a:avLst/>
          </a:prstGeom>
        </p:spPr>
        <p:txBody>
          <a:bodyPr lIns="0" tIns="0" rIns="0" bIns="0" rtlCol="0" anchor="t">
            <a:spAutoFit/>
          </a:bodyPr>
          <a:lstStyle/>
          <a:p>
            <a:pPr marL="0" lvl="0" indent="0" algn="just">
              <a:lnSpc>
                <a:spcPts val="2499"/>
              </a:lnSpc>
              <a:spcBef>
                <a:spcPct val="0"/>
              </a:spcBef>
            </a:pPr>
            <a:r>
              <a:rPr lang="en-US" sz="2499">
                <a:solidFill>
                  <a:srgbClr val="6D2077"/>
                </a:solidFill>
                <a:latin typeface="Montserrat"/>
              </a:rPr>
              <a:t>www.oppffcu.com</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82420" y="0"/>
            <a:ext cx="8686715" cy="10287000"/>
            <a:chOff x="0" y="0"/>
            <a:chExt cx="11582287" cy="13716000"/>
          </a:xfrm>
        </p:grpSpPr>
        <p:pic>
          <p:nvPicPr>
            <p:cNvPr id="3" name="Picture 3"/>
            <p:cNvPicPr>
              <a:picLocks noChangeAspect="1"/>
            </p:cNvPicPr>
            <p:nvPr/>
          </p:nvPicPr>
          <p:blipFill>
            <a:blip r:embed="rId2"/>
            <a:srcRect l="21843" r="21843"/>
            <a:stretch>
              <a:fillRect/>
            </a:stretch>
          </p:blipFill>
          <p:spPr>
            <a:xfrm>
              <a:off x="0" y="0"/>
              <a:ext cx="11582287" cy="13716000"/>
            </a:xfrm>
            <a:prstGeom prst="rect">
              <a:avLst/>
            </a:prstGeom>
          </p:spPr>
        </p:pic>
      </p:grpSp>
      <p:sp>
        <p:nvSpPr>
          <p:cNvPr id="4" name="Freeform 4"/>
          <p:cNvSpPr/>
          <p:nvPr/>
        </p:nvSpPr>
        <p:spPr>
          <a:xfrm rot="-5400000">
            <a:off x="8549787" y="1249973"/>
            <a:ext cx="844062" cy="211015"/>
          </a:xfrm>
          <a:custGeom>
            <a:avLst/>
            <a:gdLst/>
            <a:ahLst/>
            <a:cxnLst/>
            <a:rect l="l" t="t" r="r" b="b"/>
            <a:pathLst>
              <a:path w="844062" h="211015">
                <a:moveTo>
                  <a:pt x="0" y="0"/>
                </a:moveTo>
                <a:lnTo>
                  <a:pt x="844061" y="0"/>
                </a:lnTo>
                <a:lnTo>
                  <a:pt x="844061" y="211015"/>
                </a:lnTo>
                <a:lnTo>
                  <a:pt x="0" y="211015"/>
                </a:lnTo>
                <a:lnTo>
                  <a:pt x="0" y="0"/>
                </a:lnTo>
                <a:close/>
              </a:path>
            </a:pathLst>
          </a:custGeom>
          <a:blipFill>
            <a:blip r:embed="rId3">
              <a:alphaModFix amt="75000"/>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AutoShape 5"/>
          <p:cNvSpPr/>
          <p:nvPr/>
        </p:nvSpPr>
        <p:spPr>
          <a:xfrm flipV="1">
            <a:off x="8964674" y="2218304"/>
            <a:ext cx="14288" cy="2075717"/>
          </a:xfrm>
          <a:prstGeom prst="line">
            <a:avLst/>
          </a:prstGeom>
          <a:ln w="28575" cap="rnd">
            <a:solidFill>
              <a:srgbClr val="CDA442">
                <a:alpha val="74902"/>
              </a:srgbClr>
            </a:solidFill>
            <a:prstDash val="solid"/>
            <a:headEnd type="none" w="sm" len="sm"/>
            <a:tailEnd type="none" w="sm" len="sm"/>
          </a:ln>
        </p:spPr>
        <p:txBody>
          <a:bodyPr/>
          <a:lstStyle/>
          <a:p>
            <a:endParaRPr lang="en-US"/>
          </a:p>
        </p:txBody>
      </p:sp>
      <p:sp>
        <p:nvSpPr>
          <p:cNvPr id="6" name="TextBox 6"/>
          <p:cNvSpPr txBox="1"/>
          <p:nvPr/>
        </p:nvSpPr>
        <p:spPr>
          <a:xfrm>
            <a:off x="9544050" y="966543"/>
            <a:ext cx="6861631" cy="920750"/>
          </a:xfrm>
          <a:prstGeom prst="rect">
            <a:avLst/>
          </a:prstGeom>
        </p:spPr>
        <p:txBody>
          <a:bodyPr lIns="0" tIns="0" rIns="0" bIns="0" rtlCol="0" anchor="t">
            <a:spAutoFit/>
          </a:bodyPr>
          <a:lstStyle/>
          <a:p>
            <a:pPr>
              <a:lnSpc>
                <a:spcPts val="6999"/>
              </a:lnSpc>
              <a:spcBef>
                <a:spcPct val="0"/>
              </a:spcBef>
            </a:pPr>
            <a:r>
              <a:rPr lang="en-US" sz="6999">
                <a:solidFill>
                  <a:srgbClr val="000000"/>
                </a:solidFill>
                <a:latin typeface="PT Sans Bold"/>
              </a:rPr>
              <a:t>Digging the Hole</a:t>
            </a:r>
          </a:p>
        </p:txBody>
      </p:sp>
      <p:sp>
        <p:nvSpPr>
          <p:cNvPr id="7" name="TextBox 7"/>
          <p:cNvSpPr txBox="1"/>
          <p:nvPr/>
        </p:nvSpPr>
        <p:spPr>
          <a:xfrm>
            <a:off x="9536173" y="1924056"/>
            <a:ext cx="7723127" cy="8299450"/>
          </a:xfrm>
          <a:prstGeom prst="rect">
            <a:avLst/>
          </a:prstGeom>
        </p:spPr>
        <p:txBody>
          <a:bodyPr lIns="0" tIns="0" rIns="0" bIns="0" rtlCol="0" anchor="t">
            <a:spAutoFit/>
          </a:bodyPr>
          <a:lstStyle/>
          <a:p>
            <a:pPr>
              <a:lnSpc>
                <a:spcPts val="3499"/>
              </a:lnSpc>
            </a:pPr>
            <a:r>
              <a:rPr lang="en-US" sz="2499">
                <a:solidFill>
                  <a:srgbClr val="000000"/>
                </a:solidFill>
                <a:latin typeface="Montserrat Bold"/>
              </a:rPr>
              <a:t>The first steps in being buried:</a:t>
            </a:r>
          </a:p>
          <a:p>
            <a:pPr marL="539749" lvl="1" indent="-269875">
              <a:lnSpc>
                <a:spcPts val="3499"/>
              </a:lnSpc>
              <a:buFont typeface="Arial"/>
              <a:buChar char="•"/>
            </a:pPr>
            <a:r>
              <a:rPr lang="en-US" sz="2499">
                <a:solidFill>
                  <a:srgbClr val="000000"/>
                </a:solidFill>
                <a:latin typeface="Montserrat"/>
              </a:rPr>
              <a:t>Obtaining too much credit too fast</a:t>
            </a:r>
          </a:p>
          <a:p>
            <a:pPr marL="539749" lvl="1" indent="-269875">
              <a:lnSpc>
                <a:spcPts val="3499"/>
              </a:lnSpc>
              <a:buFont typeface="Arial"/>
              <a:buChar char="•"/>
            </a:pPr>
            <a:r>
              <a:rPr lang="en-US" sz="2499">
                <a:solidFill>
                  <a:srgbClr val="000000"/>
                </a:solidFill>
                <a:latin typeface="Montserrat"/>
              </a:rPr>
              <a:t>Purchasing something with credit that you WANT but don’t necessarily NEED. You know…that 120” television that was originally $2,000 but today and ONLY today, you can get it for $1,750. You didn’t save $250…you spent $1,750.</a:t>
            </a:r>
          </a:p>
          <a:p>
            <a:pPr marL="539749" lvl="1" indent="-269875">
              <a:lnSpc>
                <a:spcPts val="3499"/>
              </a:lnSpc>
              <a:buFont typeface="Arial"/>
              <a:buChar char="•"/>
            </a:pPr>
            <a:r>
              <a:rPr lang="en-US" sz="2499">
                <a:solidFill>
                  <a:srgbClr val="000000"/>
                </a:solidFill>
                <a:latin typeface="Montserrat Bold"/>
              </a:rPr>
              <a:t>IMPULSE BUYS!!!</a:t>
            </a:r>
          </a:p>
          <a:p>
            <a:pPr marL="539749" lvl="1" indent="-269875">
              <a:lnSpc>
                <a:spcPts val="3499"/>
              </a:lnSpc>
              <a:buFont typeface="Arial"/>
              <a:buChar char="•"/>
            </a:pPr>
            <a:r>
              <a:rPr lang="en-US" sz="2499">
                <a:solidFill>
                  <a:srgbClr val="000000"/>
                </a:solidFill>
                <a:latin typeface="Montserrat"/>
              </a:rPr>
              <a:t>Maxing out your credit cards; again, back to want vs need</a:t>
            </a:r>
          </a:p>
          <a:p>
            <a:pPr marL="539749" lvl="1" indent="-269875">
              <a:lnSpc>
                <a:spcPts val="3499"/>
              </a:lnSpc>
              <a:buFont typeface="Arial"/>
              <a:buChar char="•"/>
            </a:pPr>
            <a:r>
              <a:rPr lang="en-US" sz="2499">
                <a:solidFill>
                  <a:srgbClr val="000000"/>
                </a:solidFill>
                <a:latin typeface="Montserrat"/>
              </a:rPr>
              <a:t>New car vs used car</a:t>
            </a:r>
          </a:p>
          <a:p>
            <a:pPr marL="539749" lvl="1" indent="-269875">
              <a:lnSpc>
                <a:spcPts val="3499"/>
              </a:lnSpc>
              <a:buFont typeface="Arial"/>
              <a:buChar char="•"/>
            </a:pPr>
            <a:r>
              <a:rPr lang="en-US" sz="2499">
                <a:solidFill>
                  <a:srgbClr val="000000"/>
                </a:solidFill>
                <a:latin typeface="Montserrat"/>
              </a:rPr>
              <a:t>Status vs reality</a:t>
            </a:r>
          </a:p>
          <a:p>
            <a:pPr marL="539749" lvl="1" indent="-269875">
              <a:lnSpc>
                <a:spcPts val="3499"/>
              </a:lnSpc>
              <a:buFont typeface="Arial"/>
              <a:buChar char="•"/>
            </a:pPr>
            <a:r>
              <a:rPr lang="en-US" sz="2499">
                <a:solidFill>
                  <a:srgbClr val="000000"/>
                </a:solidFill>
                <a:latin typeface="Montserrat"/>
              </a:rPr>
              <a:t>Small amounts add up quickly</a:t>
            </a:r>
          </a:p>
          <a:p>
            <a:pPr marL="539749" lvl="1" indent="-269875">
              <a:lnSpc>
                <a:spcPts val="3499"/>
              </a:lnSpc>
              <a:buFont typeface="Arial"/>
              <a:buChar char="•"/>
            </a:pPr>
            <a:r>
              <a:rPr lang="en-US" sz="2499">
                <a:solidFill>
                  <a:srgbClr val="000000"/>
                </a:solidFill>
                <a:latin typeface="Montserrat"/>
              </a:rPr>
              <a:t>Deferred credit will eventually have to be paid</a:t>
            </a:r>
          </a:p>
          <a:p>
            <a:pPr marL="539749" lvl="1" indent="-269875">
              <a:lnSpc>
                <a:spcPts val="3499"/>
              </a:lnSpc>
              <a:buFont typeface="Arial"/>
              <a:buChar char="•"/>
            </a:pPr>
            <a:r>
              <a:rPr lang="en-US" sz="2499">
                <a:solidFill>
                  <a:srgbClr val="000000"/>
                </a:solidFill>
                <a:latin typeface="Montserrat"/>
              </a:rPr>
              <a:t>Bombarded from all directions (Direct mail, TV, Department Stores, etc.) </a:t>
            </a:r>
          </a:p>
          <a:p>
            <a:pPr>
              <a:lnSpc>
                <a:spcPts val="3499"/>
              </a:lnSpc>
            </a:pPr>
            <a:endParaRPr lang="en-US" sz="2499">
              <a:solidFill>
                <a:srgbClr val="000000"/>
              </a:solidFill>
              <a:latin typeface="Montserrat"/>
            </a:endParaRPr>
          </a:p>
        </p:txBody>
      </p:sp>
      <p:sp>
        <p:nvSpPr>
          <p:cNvPr id="8" name="TextBox 8"/>
          <p:cNvSpPr txBox="1"/>
          <p:nvPr/>
        </p:nvSpPr>
        <p:spPr>
          <a:xfrm>
            <a:off x="818378" y="9464681"/>
            <a:ext cx="5066068" cy="320675"/>
          </a:xfrm>
          <a:prstGeom prst="rect">
            <a:avLst/>
          </a:prstGeom>
        </p:spPr>
        <p:txBody>
          <a:bodyPr lIns="0" tIns="0" rIns="0" bIns="0" rtlCol="0" anchor="t">
            <a:spAutoFit/>
          </a:bodyPr>
          <a:lstStyle/>
          <a:p>
            <a:pPr marL="0" lvl="0" indent="0" algn="just">
              <a:lnSpc>
                <a:spcPts val="2499"/>
              </a:lnSpc>
              <a:spcBef>
                <a:spcPct val="0"/>
              </a:spcBef>
            </a:pPr>
            <a:r>
              <a:rPr lang="en-US" sz="2499">
                <a:solidFill>
                  <a:srgbClr val="FFFFFF"/>
                </a:solidFill>
                <a:latin typeface="Montserrat"/>
              </a:rPr>
              <a:t>www.oppffcu.com</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82420" y="9286875"/>
            <a:ext cx="18852841" cy="0"/>
          </a:xfrm>
          <a:prstGeom prst="line">
            <a:avLst/>
          </a:prstGeom>
          <a:ln w="28575" cap="rnd">
            <a:solidFill>
              <a:srgbClr val="D9D9D9"/>
            </a:solidFill>
            <a:prstDash val="solid"/>
            <a:headEnd type="none" w="sm" len="sm"/>
            <a:tailEnd type="none" w="sm" len="sm"/>
          </a:ln>
        </p:spPr>
        <p:txBody>
          <a:bodyPr/>
          <a:lstStyle/>
          <a:p>
            <a:endParaRPr lang="en-US"/>
          </a:p>
        </p:txBody>
      </p:sp>
      <p:sp>
        <p:nvSpPr>
          <p:cNvPr id="3" name="Freeform 3"/>
          <p:cNvSpPr/>
          <p:nvPr/>
        </p:nvSpPr>
        <p:spPr>
          <a:xfrm rot="-5400000">
            <a:off x="215412" y="1249973"/>
            <a:ext cx="844062" cy="211015"/>
          </a:xfrm>
          <a:custGeom>
            <a:avLst/>
            <a:gdLst/>
            <a:ahLst/>
            <a:cxnLst/>
            <a:rect l="l" t="t" r="r" b="b"/>
            <a:pathLst>
              <a:path w="844062" h="211015">
                <a:moveTo>
                  <a:pt x="0" y="0"/>
                </a:moveTo>
                <a:lnTo>
                  <a:pt x="844061" y="0"/>
                </a:lnTo>
                <a:lnTo>
                  <a:pt x="844061" y="211015"/>
                </a:lnTo>
                <a:lnTo>
                  <a:pt x="0" y="211015"/>
                </a:lnTo>
                <a:lnTo>
                  <a:pt x="0" y="0"/>
                </a:lnTo>
                <a:close/>
              </a:path>
            </a:pathLst>
          </a:custGeom>
          <a:blipFill>
            <a:blip r:embed="rId2">
              <a:alphaModFix amt="75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AutoShape 4"/>
          <p:cNvSpPr/>
          <p:nvPr/>
        </p:nvSpPr>
        <p:spPr>
          <a:xfrm rot="-5376337">
            <a:off x="-400441" y="3241875"/>
            <a:ext cx="2075766" cy="0"/>
          </a:xfrm>
          <a:prstGeom prst="line">
            <a:avLst/>
          </a:prstGeom>
          <a:ln w="28575" cap="rnd">
            <a:solidFill>
              <a:srgbClr val="CDA442">
                <a:alpha val="74902"/>
              </a:srgbClr>
            </a:solidFill>
            <a:prstDash val="solid"/>
            <a:headEnd type="none" w="sm" len="sm"/>
            <a:tailEnd type="none" w="sm" len="sm"/>
          </a:ln>
        </p:spPr>
        <p:txBody>
          <a:bodyPr/>
          <a:lstStyle/>
          <a:p>
            <a:endParaRPr lang="en-US"/>
          </a:p>
        </p:txBody>
      </p:sp>
      <p:sp>
        <p:nvSpPr>
          <p:cNvPr id="5" name="TextBox 5"/>
          <p:cNvSpPr txBox="1"/>
          <p:nvPr/>
        </p:nvSpPr>
        <p:spPr>
          <a:xfrm>
            <a:off x="1360438" y="2075330"/>
            <a:ext cx="9702520" cy="920750"/>
          </a:xfrm>
          <a:prstGeom prst="rect">
            <a:avLst/>
          </a:prstGeom>
        </p:spPr>
        <p:txBody>
          <a:bodyPr lIns="0" tIns="0" rIns="0" bIns="0" rtlCol="0" anchor="t">
            <a:spAutoFit/>
          </a:bodyPr>
          <a:lstStyle/>
          <a:p>
            <a:pPr>
              <a:lnSpc>
                <a:spcPts val="6999"/>
              </a:lnSpc>
              <a:spcBef>
                <a:spcPct val="0"/>
              </a:spcBef>
            </a:pPr>
            <a:r>
              <a:rPr lang="en-US" sz="6999">
                <a:solidFill>
                  <a:srgbClr val="000000"/>
                </a:solidFill>
                <a:latin typeface="PT Sans Bold"/>
              </a:rPr>
              <a:t>Slowly Filling the Hole</a:t>
            </a:r>
          </a:p>
        </p:txBody>
      </p:sp>
      <p:sp>
        <p:nvSpPr>
          <p:cNvPr id="6" name="TextBox 6"/>
          <p:cNvSpPr txBox="1"/>
          <p:nvPr/>
        </p:nvSpPr>
        <p:spPr>
          <a:xfrm>
            <a:off x="1360438" y="3568700"/>
            <a:ext cx="14552860" cy="4904228"/>
          </a:xfrm>
          <a:prstGeom prst="rect">
            <a:avLst/>
          </a:prstGeom>
        </p:spPr>
        <p:txBody>
          <a:bodyPr lIns="0" tIns="0" rIns="0" bIns="0" rtlCol="0" anchor="t">
            <a:spAutoFit/>
          </a:bodyPr>
          <a:lstStyle/>
          <a:p>
            <a:pPr>
              <a:lnSpc>
                <a:spcPts val="3499"/>
              </a:lnSpc>
            </a:pPr>
            <a:r>
              <a:rPr lang="en-US" sz="2499" b="1" dirty="0">
                <a:solidFill>
                  <a:srgbClr val="000000"/>
                </a:solidFill>
                <a:latin typeface="PT Sans" panose="020B0503020203020204" pitchFamily="34" charset="0"/>
              </a:rPr>
              <a:t>While you are standing in the hole:</a:t>
            </a:r>
          </a:p>
          <a:p>
            <a:pPr>
              <a:lnSpc>
                <a:spcPts val="3499"/>
              </a:lnSpc>
            </a:pPr>
            <a:endParaRPr lang="en-US" sz="2499" dirty="0">
              <a:solidFill>
                <a:srgbClr val="000000"/>
              </a:solidFill>
              <a:latin typeface="PT Sans" panose="020B0503020203020204" pitchFamily="34" charset="0"/>
            </a:endParaRPr>
          </a:p>
          <a:p>
            <a:pPr marL="539749" lvl="1" indent="-269875">
              <a:lnSpc>
                <a:spcPts val="3499"/>
              </a:lnSpc>
              <a:buFont typeface="Arial"/>
              <a:buChar char="•"/>
            </a:pPr>
            <a:r>
              <a:rPr lang="en-US" sz="2499" dirty="0">
                <a:solidFill>
                  <a:srgbClr val="000000"/>
                </a:solidFill>
                <a:latin typeface="PT Sans" panose="020B0503020203020204" pitchFamily="34" charset="0"/>
              </a:rPr>
              <a:t>Your monthly payments on credit slowly start to increase</a:t>
            </a:r>
          </a:p>
          <a:p>
            <a:pPr marL="539749" lvl="1" indent="-269875">
              <a:lnSpc>
                <a:spcPts val="3499"/>
              </a:lnSpc>
              <a:buFont typeface="Arial"/>
              <a:buChar char="•"/>
            </a:pPr>
            <a:r>
              <a:rPr lang="en-US" sz="2499" dirty="0">
                <a:solidFill>
                  <a:srgbClr val="000000"/>
                </a:solidFill>
                <a:latin typeface="PT Sans" panose="020B0503020203020204" pitchFamily="34" charset="0"/>
              </a:rPr>
              <a:t>Your ability to “save for a rainy day” becomes less and less</a:t>
            </a:r>
          </a:p>
          <a:p>
            <a:pPr marL="539749" lvl="1" indent="-269875">
              <a:lnSpc>
                <a:spcPts val="3499"/>
              </a:lnSpc>
              <a:buFont typeface="Arial"/>
              <a:buChar char="•"/>
            </a:pPr>
            <a:r>
              <a:rPr lang="en-US" sz="2499" dirty="0">
                <a:solidFill>
                  <a:srgbClr val="000000"/>
                </a:solidFill>
                <a:latin typeface="PT Sans" panose="020B0503020203020204" pitchFamily="34" charset="0"/>
              </a:rPr>
              <a:t>Your emergency fund dwindles away</a:t>
            </a:r>
          </a:p>
          <a:p>
            <a:pPr marL="539749" lvl="1" indent="-269875">
              <a:lnSpc>
                <a:spcPts val="3499"/>
              </a:lnSpc>
              <a:buFont typeface="Arial"/>
              <a:buChar char="•"/>
            </a:pPr>
            <a:r>
              <a:rPr lang="en-US" sz="2499" dirty="0">
                <a:solidFill>
                  <a:srgbClr val="000000"/>
                </a:solidFill>
                <a:latin typeface="PT Sans" panose="020B0503020203020204" pitchFamily="34" charset="0"/>
              </a:rPr>
              <a:t>You begin to justify purchases (But it will only be $20/mo. if we use this card)</a:t>
            </a:r>
          </a:p>
          <a:p>
            <a:pPr marL="539749" lvl="1" indent="-269875">
              <a:lnSpc>
                <a:spcPts val="3499"/>
              </a:lnSpc>
              <a:buFont typeface="Arial"/>
              <a:buChar char="•"/>
            </a:pPr>
            <a:r>
              <a:rPr lang="en-US" sz="2499" dirty="0">
                <a:solidFill>
                  <a:srgbClr val="000000"/>
                </a:solidFill>
                <a:latin typeface="PT Sans" panose="020B0503020203020204" pitchFamily="34" charset="0"/>
              </a:rPr>
              <a:t>You start using your credit card for things like groceries, gas, and dinner and don’t pay it off each month</a:t>
            </a:r>
          </a:p>
          <a:p>
            <a:pPr marL="539749" lvl="1" indent="-269875">
              <a:lnSpc>
                <a:spcPts val="3499"/>
              </a:lnSpc>
              <a:buFont typeface="Arial"/>
              <a:buChar char="•"/>
            </a:pPr>
            <a:r>
              <a:rPr lang="en-US" sz="2499" dirty="0">
                <a:solidFill>
                  <a:srgbClr val="000000"/>
                </a:solidFill>
                <a:latin typeface="PT Sans" panose="020B0503020203020204" pitchFamily="34" charset="0"/>
              </a:rPr>
              <a:t>You take a cash advance on your credit card and use the money to pay another bill</a:t>
            </a:r>
          </a:p>
          <a:p>
            <a:pPr marL="539749" lvl="1" indent="-269875">
              <a:lnSpc>
                <a:spcPts val="3499"/>
              </a:lnSpc>
              <a:buFont typeface="Arial"/>
              <a:buChar char="•"/>
            </a:pPr>
            <a:r>
              <a:rPr lang="en-US" sz="2499" dirty="0">
                <a:solidFill>
                  <a:srgbClr val="000000"/>
                </a:solidFill>
                <a:latin typeface="PT Sans" panose="020B0503020203020204" pitchFamily="34" charset="0"/>
              </a:rPr>
              <a:t>You find that you don’t have enough money for essential things in between paychecks (You may even use a payday lender to get your through until the next payday)</a:t>
            </a:r>
          </a:p>
          <a:p>
            <a:pPr>
              <a:lnSpc>
                <a:spcPts val="3499"/>
              </a:lnSpc>
            </a:pPr>
            <a:endParaRPr lang="en-US" sz="2499" dirty="0">
              <a:solidFill>
                <a:srgbClr val="000000"/>
              </a:solidFill>
              <a:latin typeface="Montserrat"/>
            </a:endParaRPr>
          </a:p>
        </p:txBody>
      </p:sp>
      <p:sp>
        <p:nvSpPr>
          <p:cNvPr id="7" name="TextBox 7"/>
          <p:cNvSpPr txBox="1"/>
          <p:nvPr/>
        </p:nvSpPr>
        <p:spPr>
          <a:xfrm>
            <a:off x="818378" y="9464681"/>
            <a:ext cx="5066068" cy="320675"/>
          </a:xfrm>
          <a:prstGeom prst="rect">
            <a:avLst/>
          </a:prstGeom>
        </p:spPr>
        <p:txBody>
          <a:bodyPr lIns="0" tIns="0" rIns="0" bIns="0" rtlCol="0" anchor="t">
            <a:spAutoFit/>
          </a:bodyPr>
          <a:lstStyle/>
          <a:p>
            <a:pPr marL="0" lvl="0" indent="0" algn="just">
              <a:lnSpc>
                <a:spcPts val="2499"/>
              </a:lnSpc>
              <a:spcBef>
                <a:spcPct val="0"/>
              </a:spcBef>
            </a:pPr>
            <a:r>
              <a:rPr lang="en-US" sz="2499">
                <a:solidFill>
                  <a:srgbClr val="6D2077"/>
                </a:solidFill>
                <a:latin typeface="Montserrat"/>
              </a:rPr>
              <a:t>www.oppffcu.com</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82420" y="9286875"/>
            <a:ext cx="18852841" cy="0"/>
          </a:xfrm>
          <a:prstGeom prst="line">
            <a:avLst/>
          </a:prstGeom>
          <a:ln w="28575" cap="rnd">
            <a:solidFill>
              <a:srgbClr val="D9D9D9"/>
            </a:solidFill>
            <a:prstDash val="solid"/>
            <a:headEnd type="none" w="sm" len="sm"/>
            <a:tailEnd type="none" w="sm" len="sm"/>
          </a:ln>
        </p:spPr>
        <p:txBody>
          <a:bodyPr/>
          <a:lstStyle/>
          <a:p>
            <a:endParaRPr lang="en-US"/>
          </a:p>
        </p:txBody>
      </p:sp>
      <p:sp>
        <p:nvSpPr>
          <p:cNvPr id="3" name="Freeform 3"/>
          <p:cNvSpPr/>
          <p:nvPr/>
        </p:nvSpPr>
        <p:spPr>
          <a:xfrm rot="-5400000">
            <a:off x="215412" y="1249973"/>
            <a:ext cx="844062" cy="211015"/>
          </a:xfrm>
          <a:custGeom>
            <a:avLst/>
            <a:gdLst/>
            <a:ahLst/>
            <a:cxnLst/>
            <a:rect l="l" t="t" r="r" b="b"/>
            <a:pathLst>
              <a:path w="844062" h="211015">
                <a:moveTo>
                  <a:pt x="0" y="0"/>
                </a:moveTo>
                <a:lnTo>
                  <a:pt x="844061" y="0"/>
                </a:lnTo>
                <a:lnTo>
                  <a:pt x="844061" y="211015"/>
                </a:lnTo>
                <a:lnTo>
                  <a:pt x="0" y="211015"/>
                </a:lnTo>
                <a:lnTo>
                  <a:pt x="0" y="0"/>
                </a:lnTo>
                <a:close/>
              </a:path>
            </a:pathLst>
          </a:custGeom>
          <a:blipFill>
            <a:blip r:embed="rId2">
              <a:alphaModFix amt="75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AutoShape 4"/>
          <p:cNvSpPr/>
          <p:nvPr/>
        </p:nvSpPr>
        <p:spPr>
          <a:xfrm rot="-5376337">
            <a:off x="-400441" y="3241875"/>
            <a:ext cx="2075766" cy="0"/>
          </a:xfrm>
          <a:prstGeom prst="line">
            <a:avLst/>
          </a:prstGeom>
          <a:ln w="28575" cap="rnd">
            <a:solidFill>
              <a:srgbClr val="CDA442">
                <a:alpha val="74902"/>
              </a:srgbClr>
            </a:solidFill>
            <a:prstDash val="solid"/>
            <a:headEnd type="none" w="sm" len="sm"/>
            <a:tailEnd type="none" w="sm" len="sm"/>
          </a:ln>
        </p:spPr>
        <p:txBody>
          <a:bodyPr/>
          <a:lstStyle/>
          <a:p>
            <a:endParaRPr lang="en-US"/>
          </a:p>
        </p:txBody>
      </p:sp>
      <p:sp>
        <p:nvSpPr>
          <p:cNvPr id="5" name="TextBox 5"/>
          <p:cNvSpPr txBox="1"/>
          <p:nvPr/>
        </p:nvSpPr>
        <p:spPr>
          <a:xfrm>
            <a:off x="1360438" y="2075330"/>
            <a:ext cx="9702520" cy="920750"/>
          </a:xfrm>
          <a:prstGeom prst="rect">
            <a:avLst/>
          </a:prstGeom>
        </p:spPr>
        <p:txBody>
          <a:bodyPr lIns="0" tIns="0" rIns="0" bIns="0" rtlCol="0" anchor="t">
            <a:spAutoFit/>
          </a:bodyPr>
          <a:lstStyle/>
          <a:p>
            <a:pPr>
              <a:lnSpc>
                <a:spcPts val="6999"/>
              </a:lnSpc>
              <a:spcBef>
                <a:spcPct val="0"/>
              </a:spcBef>
            </a:pPr>
            <a:r>
              <a:rPr lang="en-US" sz="6999">
                <a:solidFill>
                  <a:srgbClr val="000000"/>
                </a:solidFill>
                <a:latin typeface="PT Sans Bold"/>
              </a:rPr>
              <a:t>Completely Buried</a:t>
            </a:r>
          </a:p>
        </p:txBody>
      </p:sp>
      <p:sp>
        <p:nvSpPr>
          <p:cNvPr id="6" name="TextBox 6"/>
          <p:cNvSpPr txBox="1"/>
          <p:nvPr/>
        </p:nvSpPr>
        <p:spPr>
          <a:xfrm>
            <a:off x="1360438" y="3568700"/>
            <a:ext cx="14552860" cy="5353068"/>
          </a:xfrm>
          <a:prstGeom prst="rect">
            <a:avLst/>
          </a:prstGeom>
        </p:spPr>
        <p:txBody>
          <a:bodyPr lIns="0" tIns="0" rIns="0" bIns="0" rtlCol="0" anchor="t">
            <a:spAutoFit/>
          </a:bodyPr>
          <a:lstStyle/>
          <a:p>
            <a:pPr>
              <a:lnSpc>
                <a:spcPts val="3499"/>
              </a:lnSpc>
            </a:pPr>
            <a:r>
              <a:rPr lang="en-US" sz="2499" b="1" dirty="0">
                <a:solidFill>
                  <a:srgbClr val="000000"/>
                </a:solidFill>
                <a:latin typeface="PT Sans" panose="020B0503020203020204" pitchFamily="34" charset="0"/>
              </a:rPr>
              <a:t>When you can’t see out of the hole (and maybe not be able to breathe):</a:t>
            </a:r>
            <a:br>
              <a:rPr lang="en-US" sz="2499" b="1" dirty="0">
                <a:solidFill>
                  <a:srgbClr val="000000"/>
                </a:solidFill>
                <a:latin typeface="PT Sans" panose="020B0503020203020204" pitchFamily="34" charset="0"/>
              </a:rPr>
            </a:br>
            <a:endParaRPr lang="en-US" sz="2499" b="1" dirty="0">
              <a:solidFill>
                <a:srgbClr val="000000"/>
              </a:solidFill>
              <a:latin typeface="PT Sans" panose="020B0503020203020204" pitchFamily="34" charset="0"/>
            </a:endParaRPr>
          </a:p>
          <a:p>
            <a:pPr marL="539749" lvl="1" indent="-269875">
              <a:lnSpc>
                <a:spcPts val="3499"/>
              </a:lnSpc>
              <a:buFont typeface="Arial"/>
              <a:buChar char="•"/>
            </a:pPr>
            <a:r>
              <a:rPr lang="en-US" sz="2499" dirty="0">
                <a:solidFill>
                  <a:srgbClr val="000000"/>
                </a:solidFill>
                <a:latin typeface="PT Sans" panose="020B0503020203020204" pitchFamily="34" charset="0"/>
              </a:rPr>
              <a:t>You get behind on your payments</a:t>
            </a:r>
          </a:p>
          <a:p>
            <a:pPr marL="539749" lvl="1" indent="-269875">
              <a:lnSpc>
                <a:spcPts val="3499"/>
              </a:lnSpc>
              <a:buFont typeface="Arial"/>
              <a:buChar char="•"/>
            </a:pPr>
            <a:r>
              <a:rPr lang="en-US" sz="2499" dirty="0">
                <a:solidFill>
                  <a:srgbClr val="000000"/>
                </a:solidFill>
                <a:latin typeface="PT Sans" panose="020B0503020203020204" pitchFamily="34" charset="0"/>
              </a:rPr>
              <a:t>You have collectors calling/mailing you</a:t>
            </a:r>
          </a:p>
          <a:p>
            <a:pPr marL="539749" lvl="1" indent="-269875">
              <a:lnSpc>
                <a:spcPts val="3499"/>
              </a:lnSpc>
              <a:buFont typeface="Arial"/>
              <a:buChar char="•"/>
            </a:pPr>
            <a:r>
              <a:rPr lang="en-US" sz="2499" dirty="0">
                <a:solidFill>
                  <a:srgbClr val="000000"/>
                </a:solidFill>
                <a:latin typeface="PT Sans" panose="020B0503020203020204" pitchFamily="34" charset="0"/>
              </a:rPr>
              <a:t>Your card is declined at the store</a:t>
            </a:r>
          </a:p>
          <a:p>
            <a:pPr marL="539749" lvl="1" indent="-269875">
              <a:lnSpc>
                <a:spcPts val="3499"/>
              </a:lnSpc>
              <a:buFont typeface="Arial"/>
              <a:buChar char="•"/>
            </a:pPr>
            <a:r>
              <a:rPr lang="en-US" sz="2499" dirty="0">
                <a:solidFill>
                  <a:srgbClr val="000000"/>
                </a:solidFill>
                <a:latin typeface="PT Sans" panose="020B0503020203020204" pitchFamily="34" charset="0"/>
              </a:rPr>
              <a:t>Your car needs repairs and you don’t have the money to fix it</a:t>
            </a:r>
          </a:p>
          <a:p>
            <a:pPr marL="539749" lvl="1" indent="-269875">
              <a:lnSpc>
                <a:spcPts val="3499"/>
              </a:lnSpc>
              <a:buFont typeface="Arial"/>
              <a:buChar char="•"/>
            </a:pPr>
            <a:r>
              <a:rPr lang="en-US" sz="2499" dirty="0">
                <a:solidFill>
                  <a:srgbClr val="000000"/>
                </a:solidFill>
                <a:latin typeface="PT Sans" panose="020B0503020203020204" pitchFamily="34" charset="0"/>
              </a:rPr>
              <a:t>Your furnace goes out and you have no way to pay for the repair</a:t>
            </a:r>
          </a:p>
          <a:p>
            <a:pPr marL="539749" lvl="1" indent="-269875">
              <a:lnSpc>
                <a:spcPts val="3499"/>
              </a:lnSpc>
              <a:buFont typeface="Arial"/>
              <a:buChar char="•"/>
            </a:pPr>
            <a:r>
              <a:rPr lang="en-US" sz="2499" dirty="0">
                <a:solidFill>
                  <a:srgbClr val="000000"/>
                </a:solidFill>
                <a:latin typeface="PT Sans" panose="020B0503020203020204" pitchFamily="34" charset="0"/>
              </a:rPr>
              <a:t>•You get a letter from your credit card company that states they have closed your credit limit</a:t>
            </a:r>
          </a:p>
          <a:p>
            <a:pPr marL="539749" lvl="1" indent="-269875">
              <a:lnSpc>
                <a:spcPts val="3499"/>
              </a:lnSpc>
              <a:buFont typeface="Arial"/>
              <a:buChar char="•"/>
            </a:pPr>
            <a:r>
              <a:rPr lang="en-US" sz="2499" dirty="0">
                <a:solidFill>
                  <a:srgbClr val="000000"/>
                </a:solidFill>
                <a:latin typeface="PT Sans" panose="020B0503020203020204" pitchFamily="34" charset="0"/>
              </a:rPr>
              <a:t>You wonder where you are going to get money for groceries, toiletries, gas, and vehicle/home insurance</a:t>
            </a:r>
          </a:p>
          <a:p>
            <a:pPr marL="539749" lvl="1" indent="-269875">
              <a:lnSpc>
                <a:spcPts val="3499"/>
              </a:lnSpc>
              <a:buFont typeface="Arial"/>
              <a:buChar char="•"/>
            </a:pPr>
            <a:r>
              <a:rPr lang="en-US" sz="2499" dirty="0">
                <a:solidFill>
                  <a:srgbClr val="000000"/>
                </a:solidFill>
                <a:latin typeface="PT Sans" panose="020B0503020203020204" pitchFamily="34" charset="0"/>
              </a:rPr>
              <a:t>You try to consolidate your debt into one payment and are declined OR are approved and paying 10,000% interest</a:t>
            </a:r>
          </a:p>
          <a:p>
            <a:pPr>
              <a:lnSpc>
                <a:spcPts val="3499"/>
              </a:lnSpc>
            </a:pPr>
            <a:endParaRPr lang="en-US" sz="2499" dirty="0">
              <a:solidFill>
                <a:srgbClr val="000000"/>
              </a:solidFill>
              <a:latin typeface="Montserrat"/>
            </a:endParaRPr>
          </a:p>
        </p:txBody>
      </p:sp>
      <p:sp>
        <p:nvSpPr>
          <p:cNvPr id="7" name="TextBox 7"/>
          <p:cNvSpPr txBox="1"/>
          <p:nvPr/>
        </p:nvSpPr>
        <p:spPr>
          <a:xfrm>
            <a:off x="818378" y="9464681"/>
            <a:ext cx="5066068" cy="320675"/>
          </a:xfrm>
          <a:prstGeom prst="rect">
            <a:avLst/>
          </a:prstGeom>
        </p:spPr>
        <p:txBody>
          <a:bodyPr lIns="0" tIns="0" rIns="0" bIns="0" rtlCol="0" anchor="t">
            <a:spAutoFit/>
          </a:bodyPr>
          <a:lstStyle/>
          <a:p>
            <a:pPr marL="0" lvl="0" indent="0" algn="just">
              <a:lnSpc>
                <a:spcPts val="2499"/>
              </a:lnSpc>
              <a:spcBef>
                <a:spcPct val="0"/>
              </a:spcBef>
            </a:pPr>
            <a:r>
              <a:rPr lang="en-US" sz="2499">
                <a:solidFill>
                  <a:srgbClr val="6D2077"/>
                </a:solidFill>
                <a:latin typeface="Montserrat"/>
              </a:rPr>
              <a:t>www.oppffcu.com</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163</TotalTime>
  <Words>1947</Words>
  <Application>Microsoft Office PowerPoint</Application>
  <PresentationFormat>Custom</PresentationFormat>
  <Paragraphs>236</Paragraphs>
  <Slides>24</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24</vt:i4>
      </vt:variant>
    </vt:vector>
  </HeadingPairs>
  <TitlesOfParts>
    <vt:vector size="34" baseType="lpstr">
      <vt:lpstr>Montserrat Ultra-Bold</vt:lpstr>
      <vt:lpstr>PT Sans Ultra-Bold</vt:lpstr>
      <vt:lpstr>PT Sans</vt:lpstr>
      <vt:lpstr>Montserrat</vt:lpstr>
      <vt:lpstr>Codec Pro ExtraBold</vt:lpstr>
      <vt:lpstr>Calibri</vt:lpstr>
      <vt:lpstr>Arial</vt:lpstr>
      <vt:lpstr>PT Sans Bold</vt:lpstr>
      <vt:lpstr>Montserrat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OPPFFCU PPT Credit Presentation</dc:title>
  <cp:lastModifiedBy>Davina Ware</cp:lastModifiedBy>
  <cp:revision>4</cp:revision>
  <dcterms:created xsi:type="dcterms:W3CDTF">2006-08-16T00:00:00Z</dcterms:created>
  <dcterms:modified xsi:type="dcterms:W3CDTF">2023-08-15T19:34:07Z</dcterms:modified>
  <dc:identifier>DAFrkmeXYBQ</dc:identifier>
</cp:coreProperties>
</file>